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84" r:id="rId6"/>
    <p:sldId id="285" r:id="rId7"/>
    <p:sldId id="286" r:id="rId8"/>
    <p:sldId id="287" r:id="rId9"/>
    <p:sldId id="288" r:id="rId10"/>
    <p:sldId id="289" r:id="rId11"/>
    <p:sldId id="291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304" r:id="rId20"/>
    <p:sldId id="298" r:id="rId21"/>
    <p:sldId id="301" r:id="rId22"/>
    <p:sldId id="299" r:id="rId23"/>
    <p:sldId id="302" r:id="rId24"/>
    <p:sldId id="305" r:id="rId25"/>
    <p:sldId id="306" r:id="rId26"/>
    <p:sldId id="307" r:id="rId27"/>
    <p:sldId id="308" r:id="rId28"/>
    <p:sldId id="309" r:id="rId29"/>
    <p:sldId id="320" r:id="rId30"/>
    <p:sldId id="321" r:id="rId31"/>
    <p:sldId id="322" r:id="rId32"/>
    <p:sldId id="323" r:id="rId33"/>
    <p:sldId id="310" r:id="rId34"/>
    <p:sldId id="312" r:id="rId35"/>
    <p:sldId id="313" r:id="rId36"/>
    <p:sldId id="314" r:id="rId37"/>
    <p:sldId id="311" r:id="rId38"/>
    <p:sldId id="317" r:id="rId39"/>
    <p:sldId id="318" r:id="rId40"/>
    <p:sldId id="319" r:id="rId41"/>
    <p:sldId id="315" r:id="rId42"/>
    <p:sldId id="316" r:id="rId43"/>
    <p:sldId id="327" r:id="rId44"/>
    <p:sldId id="324" r:id="rId45"/>
    <p:sldId id="326" r:id="rId46"/>
    <p:sldId id="325" r:id="rId47"/>
    <p:sldId id="328" r:id="rId48"/>
    <p:sldId id="329" r:id="rId49"/>
    <p:sldId id="3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bc.ca/~pwalls/math-python/linear-algebra/eigenvalues-eigenvectors/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matrixcalc.org/en/vectors.html#eigenvectors%28%7B%7B1,2%7D,%7B2,4%7D%7D%2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876439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introduction to 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singular 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SEPTEMBER 2020</a:t>
            </a:r>
          </a:p>
        </p:txBody>
      </p:sp>
      <p:pic>
        <p:nvPicPr>
          <p:cNvPr id="5" name="Picture 4" descr="A bowl of oranges ">
            <a:extLst>
              <a:ext uri="{FF2B5EF4-FFF2-40B4-BE49-F238E27FC236}">
                <a16:creationId xmlns:a16="http://schemas.microsoft.com/office/drawing/2014/main" id="{46FD3043-02B3-4F91-A2CB-FF01D76F3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diagonalization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2" y="2278968"/>
            <a:ext cx="611503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If, A = PDP</a:t>
            </a:r>
            <a:r>
              <a:rPr lang="en-IN" sz="2400" baseline="30000" dirty="0"/>
              <a:t>-1</a:t>
            </a:r>
          </a:p>
          <a:p>
            <a:endParaRPr lang="en-IN" sz="2400" baseline="30000" dirty="0"/>
          </a:p>
          <a:p>
            <a:r>
              <a:rPr lang="en-IN" sz="2400" dirty="0"/>
              <a:t>then…. AP = PD</a:t>
            </a:r>
          </a:p>
          <a:p>
            <a:r>
              <a:rPr lang="en-IN" sz="2400" dirty="0"/>
              <a:t>Let’s define P by it’s columns (a</a:t>
            </a:r>
            <a:r>
              <a:rPr lang="en-IN" sz="2400" baseline="-25000" dirty="0"/>
              <a:t>1</a:t>
            </a:r>
            <a:r>
              <a:rPr lang="en-IN" sz="2400" dirty="0"/>
              <a:t>, a</a:t>
            </a:r>
            <a:r>
              <a:rPr lang="en-IN" sz="2400" baseline="-25000" dirty="0"/>
              <a:t>2</a:t>
            </a:r>
            <a:r>
              <a:rPr lang="en-IN" sz="2400" dirty="0"/>
              <a:t>, …, a</a:t>
            </a:r>
            <a:r>
              <a:rPr lang="en-IN" sz="2400" baseline="-25000" dirty="0"/>
              <a:t>n</a:t>
            </a:r>
            <a:r>
              <a:rPr lang="en-IN" sz="2400" dirty="0"/>
              <a:t>)</a:t>
            </a:r>
          </a:p>
          <a:p>
            <a:r>
              <a:rPr lang="en-IN" sz="2400" dirty="0"/>
              <a:t>And D by its diagonal elements…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D = 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5C47F9D-931D-4EC6-830A-B3E916EBE77F}"/>
              </a:ext>
            </a:extLst>
          </p:cNvPr>
          <p:cNvSpPr/>
          <p:nvPr/>
        </p:nvSpPr>
        <p:spPr>
          <a:xfrm>
            <a:off x="1631852" y="4375052"/>
            <a:ext cx="323557" cy="178079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D04F3BF9-CFBF-4AB6-BE72-BA860B9EA0EB}"/>
              </a:ext>
            </a:extLst>
          </p:cNvPr>
          <p:cNvSpPr/>
          <p:nvPr/>
        </p:nvSpPr>
        <p:spPr>
          <a:xfrm>
            <a:off x="3685734" y="4375052"/>
            <a:ext cx="422031" cy="178079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13BD8-EEEE-46EC-A0D3-EE3B5B125970}"/>
              </a:ext>
            </a:extLst>
          </p:cNvPr>
          <p:cNvSpPr txBox="1"/>
          <p:nvPr/>
        </p:nvSpPr>
        <p:spPr>
          <a:xfrm>
            <a:off x="1842867" y="4479331"/>
            <a:ext cx="21101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</a:t>
            </a:r>
            <a:r>
              <a:rPr lang="en-IN" baseline="-25000" dirty="0"/>
              <a:t>1</a:t>
            </a:r>
            <a:r>
              <a:rPr lang="en-IN" dirty="0"/>
              <a:t> 0  ….	           0 </a:t>
            </a:r>
          </a:p>
          <a:p>
            <a:r>
              <a:rPr lang="en-IN" dirty="0"/>
              <a:t>0  s</a:t>
            </a:r>
            <a:r>
              <a:rPr lang="en-IN" baseline="-25000" dirty="0"/>
              <a:t>2</a:t>
            </a:r>
            <a:r>
              <a:rPr lang="en-IN" dirty="0"/>
              <a:t> ….	           0 </a:t>
            </a:r>
          </a:p>
          <a:p>
            <a:r>
              <a:rPr lang="en-IN" dirty="0"/>
              <a:t>.</a:t>
            </a:r>
          </a:p>
          <a:p>
            <a:r>
              <a:rPr lang="en-IN" dirty="0"/>
              <a:t>.</a:t>
            </a:r>
          </a:p>
          <a:p>
            <a:r>
              <a:rPr lang="en-IN" dirty="0"/>
              <a:t>0  0 ….	           </a:t>
            </a:r>
            <a:r>
              <a:rPr lang="en-IN" dirty="0" err="1"/>
              <a:t>s</a:t>
            </a:r>
            <a:r>
              <a:rPr lang="en-IN" baseline="-25000" dirty="0" err="1"/>
              <a:t>n</a:t>
            </a:r>
            <a:r>
              <a:rPr lang="en-IN" dirty="0"/>
              <a:t>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6585752" y="2043248"/>
            <a:ext cx="548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Matrix multiplication of PD would mean the diagonal elements will scale the columns like…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PD = [a</a:t>
            </a:r>
            <a:r>
              <a:rPr lang="en-IN" sz="2400" baseline="-25000" dirty="0"/>
              <a:t>1 </a:t>
            </a:r>
            <a:r>
              <a:rPr lang="en-IN" sz="2400" dirty="0"/>
              <a:t>s</a:t>
            </a:r>
            <a:r>
              <a:rPr lang="en-IN" sz="2400" baseline="-25000" dirty="0"/>
              <a:t>1</a:t>
            </a:r>
            <a:r>
              <a:rPr lang="en-IN" sz="2400" dirty="0"/>
              <a:t>, a</a:t>
            </a:r>
            <a:r>
              <a:rPr lang="en-IN" sz="2400" baseline="-25000" dirty="0"/>
              <a:t>2</a:t>
            </a:r>
            <a:r>
              <a:rPr lang="en-IN" sz="2400" dirty="0"/>
              <a:t> s</a:t>
            </a:r>
            <a:r>
              <a:rPr lang="en-IN" sz="2400" baseline="-25000" dirty="0"/>
              <a:t>2</a:t>
            </a:r>
            <a:r>
              <a:rPr lang="en-IN" sz="2400" dirty="0"/>
              <a:t>, …, a</a:t>
            </a:r>
            <a:r>
              <a:rPr lang="en-IN" sz="2400" baseline="-25000" dirty="0"/>
              <a:t>n</a:t>
            </a:r>
            <a:r>
              <a:rPr lang="en-IN" sz="2400" dirty="0"/>
              <a:t> </a:t>
            </a:r>
            <a:r>
              <a:rPr lang="en-IN" sz="2400" dirty="0" err="1"/>
              <a:t>s</a:t>
            </a:r>
            <a:r>
              <a:rPr lang="en-IN" sz="2400" baseline="-25000" dirty="0" err="1"/>
              <a:t>n</a:t>
            </a:r>
            <a:r>
              <a:rPr lang="en-IN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4479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1" y="2278968"/>
            <a:ext cx="11432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If, AP = PD</a:t>
            </a:r>
          </a:p>
          <a:p>
            <a:r>
              <a:rPr lang="en-IN" sz="2400" dirty="0"/>
              <a:t>then, the columns of P must be eigenvectors of A and the values of the diagonal must be eigenvalues of A</a:t>
            </a:r>
          </a:p>
          <a:p>
            <a:endParaRPr lang="en-IN" sz="2400" dirty="0"/>
          </a:p>
          <a:p>
            <a:r>
              <a:rPr lang="en-IN" sz="2400" dirty="0"/>
              <a:t>Eigen = “Characteristic”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389BDF-4CD8-49ED-92D7-24AF6FCD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313" y="3824144"/>
            <a:ext cx="2433749" cy="2259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2CCAA-7EFE-45CF-A93A-79FC1B60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71" y="3824144"/>
            <a:ext cx="2233616" cy="225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8EABB0-429C-40BF-B971-E0D185B21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603" y="3824143"/>
            <a:ext cx="2217205" cy="2259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48B72D-7215-4723-A153-C481DDC18EFB}"/>
              </a:ext>
            </a:extLst>
          </p:cNvPr>
          <p:cNvSpPr txBox="1"/>
          <p:nvPr/>
        </p:nvSpPr>
        <p:spPr>
          <a:xfrm>
            <a:off x="4371821" y="6083380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square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AF12F-F0CA-4B24-AF3D-B83B6912D815}"/>
              </a:ext>
            </a:extLst>
          </p:cNvPr>
          <p:cNvSpPr txBox="1"/>
          <p:nvPr/>
        </p:nvSpPr>
        <p:spPr>
          <a:xfrm>
            <a:off x="6939258" y="6083380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Vertical scale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B264B7-FDA2-45E2-89C5-B47A1085CE5D}"/>
              </a:ext>
            </a:extLst>
          </p:cNvPr>
          <p:cNvSpPr txBox="1"/>
          <p:nvPr/>
        </p:nvSpPr>
        <p:spPr>
          <a:xfrm>
            <a:off x="9281499" y="6063168"/>
            <a:ext cx="234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Horizontal shear (area same)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932A90-1306-420F-B08E-F185EDC16270}"/>
              </a:ext>
            </a:extLst>
          </p:cNvPr>
          <p:cNvSpPr txBox="1"/>
          <p:nvPr/>
        </p:nvSpPr>
        <p:spPr>
          <a:xfrm>
            <a:off x="-2344" y="6488668"/>
            <a:ext cx="609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</a:rPr>
              <a:t>https://www.youtube.com/watch?v=kwA3qM0rm7c</a:t>
            </a:r>
          </a:p>
        </p:txBody>
      </p:sp>
    </p:spTree>
    <p:extLst>
      <p:ext uri="{BB962C8B-B14F-4D97-AF65-F5344CB8AC3E}">
        <p14:creationId xmlns:p14="http://schemas.microsoft.com/office/powerpoint/2010/main" val="90982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47" y="573184"/>
            <a:ext cx="11029616" cy="1188720"/>
          </a:xfrm>
        </p:spPr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426447" y="1761904"/>
            <a:ext cx="1143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During these transformations, there are some vectors end up lying on same line as they started from, take for example the green and pink (horizontal and vertical are special)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B72D-7215-4723-A153-C481DDC18EFB}"/>
              </a:ext>
            </a:extLst>
          </p:cNvPr>
          <p:cNvSpPr txBox="1"/>
          <p:nvPr/>
        </p:nvSpPr>
        <p:spPr>
          <a:xfrm>
            <a:off x="716364" y="5399268"/>
            <a:ext cx="234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square with 3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53B1A-6F8B-4435-8DB2-BE33C1F7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98" y="2741186"/>
            <a:ext cx="2622175" cy="2548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026EA-C998-4ACF-A461-5F31D7D04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937" y="2741187"/>
            <a:ext cx="2374479" cy="2658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1CBE3E-0D87-4D4F-A2D0-6BC314DC27C9}"/>
              </a:ext>
            </a:extLst>
          </p:cNvPr>
          <p:cNvSpPr txBox="1"/>
          <p:nvPr/>
        </p:nvSpPr>
        <p:spPr>
          <a:xfrm>
            <a:off x="3753759" y="5399268"/>
            <a:ext cx="2342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Vertical scale with 3 vectors where green line is exactly same, pink is scaled up, but orange scaled up and angle has increased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BCC56-7EA6-404B-8293-0D5B1CA49B31}"/>
              </a:ext>
            </a:extLst>
          </p:cNvPr>
          <p:cNvSpPr txBox="1"/>
          <p:nvPr/>
        </p:nvSpPr>
        <p:spPr>
          <a:xfrm>
            <a:off x="6631418" y="2861219"/>
            <a:ext cx="5484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They are “characteristic” of the original square or “eigen vectors”</a:t>
            </a:r>
          </a:p>
          <a:p>
            <a:endParaRPr lang="en-IN" sz="2400" dirty="0"/>
          </a:p>
          <a:p>
            <a:r>
              <a:rPr lang="en-IN" sz="2400" dirty="0"/>
              <a:t>Since the green vector has remained unchanged, it has eigen value = 1</a:t>
            </a:r>
          </a:p>
          <a:p>
            <a:endParaRPr lang="en-IN" sz="2400" dirty="0"/>
          </a:p>
          <a:p>
            <a:r>
              <a:rPr lang="en-IN" sz="2400" dirty="0"/>
              <a:t>And pink vector has scaled, so it has eigen value = scaled constant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42F2D-74E8-424F-B76E-F3492ED9337B}"/>
              </a:ext>
            </a:extLst>
          </p:cNvPr>
          <p:cNvSpPr txBox="1"/>
          <p:nvPr/>
        </p:nvSpPr>
        <p:spPr>
          <a:xfrm>
            <a:off x="-2344" y="6488668"/>
            <a:ext cx="609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</a:rPr>
              <a:t>https://www.youtube.com/watch?v=kwA3qM0rm7c</a:t>
            </a:r>
          </a:p>
        </p:txBody>
      </p:sp>
    </p:spTree>
    <p:extLst>
      <p:ext uri="{BB962C8B-B14F-4D97-AF65-F5344CB8AC3E}">
        <p14:creationId xmlns:p14="http://schemas.microsoft.com/office/powerpoint/2010/main" val="242795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47" y="573184"/>
            <a:ext cx="11029616" cy="1188720"/>
          </a:xfrm>
        </p:spPr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426447" y="1761904"/>
            <a:ext cx="114326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Generalizing it,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48B72D-7215-4723-A153-C481DDC18EFB}"/>
              </a:ext>
            </a:extLst>
          </p:cNvPr>
          <p:cNvSpPr txBox="1"/>
          <p:nvPr/>
        </p:nvSpPr>
        <p:spPr>
          <a:xfrm>
            <a:off x="1588561" y="5307008"/>
            <a:ext cx="234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square with 3 vectors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CBE3E-0D87-4D4F-A2D0-6BC314DC27C9}"/>
              </a:ext>
            </a:extLst>
          </p:cNvPr>
          <p:cNvSpPr txBox="1"/>
          <p:nvPr/>
        </p:nvSpPr>
        <p:spPr>
          <a:xfrm>
            <a:off x="4316061" y="5207598"/>
            <a:ext cx="2342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Horizontal shear with 3 vectors where green line is exactly same, rest of the two have changed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C6B9A-D6A1-43DA-97A5-24339F8D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93" y="2639140"/>
            <a:ext cx="2575976" cy="2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C76D6-4EAC-478E-9210-C82A52E33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94" y="2586836"/>
            <a:ext cx="2532928" cy="2573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2D1CF-7DE3-4A65-91DE-10A3EDFBB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751" y="2590225"/>
            <a:ext cx="2688304" cy="2577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6C5867-ADB5-4B60-8AE5-42BD93BF93EC}"/>
              </a:ext>
            </a:extLst>
          </p:cNvPr>
          <p:cNvSpPr txBox="1"/>
          <p:nvPr/>
        </p:nvSpPr>
        <p:spPr>
          <a:xfrm>
            <a:off x="7477900" y="5160712"/>
            <a:ext cx="2342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No eigen vectors, since all of them have changed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E5685-9EB3-4F89-AD33-61EDDF644F52}"/>
              </a:ext>
            </a:extLst>
          </p:cNvPr>
          <p:cNvSpPr txBox="1"/>
          <p:nvPr/>
        </p:nvSpPr>
        <p:spPr>
          <a:xfrm>
            <a:off x="-2344" y="6488668"/>
            <a:ext cx="60983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</a:rPr>
              <a:t>https://www.youtube.com/watch?v=kwA3qM0rm7c</a:t>
            </a:r>
          </a:p>
        </p:txBody>
      </p:sp>
    </p:spTree>
    <p:extLst>
      <p:ext uri="{BB962C8B-B14F-4D97-AF65-F5344CB8AC3E}">
        <p14:creationId xmlns:p14="http://schemas.microsoft.com/office/powerpoint/2010/main" val="239793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47" y="573184"/>
            <a:ext cx="11029616" cy="1188720"/>
          </a:xfrm>
        </p:spPr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426447" y="1761904"/>
            <a:ext cx="114326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Let’s take a matrix A and a vector X</a:t>
            </a:r>
          </a:p>
          <a:p>
            <a:endParaRPr lang="en-IN" sz="2400" dirty="0"/>
          </a:p>
          <a:p>
            <a:r>
              <a:rPr lang="en-IN" sz="2400" dirty="0"/>
              <a:t>A = [[1, 2], [2, 4]]</a:t>
            </a:r>
          </a:p>
          <a:p>
            <a:r>
              <a:rPr lang="en-IN" sz="2400" dirty="0"/>
              <a:t>X = [1, 1]</a:t>
            </a:r>
          </a:p>
          <a:p>
            <a:r>
              <a:rPr lang="en-IN" sz="2400" dirty="0"/>
              <a:t>AX = [3, 6]</a:t>
            </a:r>
          </a:p>
          <a:p>
            <a:r>
              <a:rPr lang="en-IN" sz="2400" dirty="0"/>
              <a:t>AX has been </a:t>
            </a:r>
            <a:r>
              <a:rPr lang="en-IN" sz="2400" u="sng" dirty="0"/>
              <a:t>scaled</a:t>
            </a:r>
            <a:r>
              <a:rPr lang="en-IN" sz="2400" dirty="0"/>
              <a:t> and </a:t>
            </a:r>
            <a:r>
              <a:rPr lang="en-IN" sz="2400" u="sng" dirty="0"/>
              <a:t>rotated</a:t>
            </a:r>
            <a:r>
              <a:rPr lang="en-IN" sz="2400" dirty="0"/>
              <a:t> compared to X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96C4A6-A53A-4D9B-9D87-FBE7DD4CEE6D}"/>
              </a:ext>
            </a:extLst>
          </p:cNvPr>
          <p:cNvCxnSpPr/>
          <p:nvPr/>
        </p:nvCxnSpPr>
        <p:spPr>
          <a:xfrm flipV="1">
            <a:off x="6879102" y="1927274"/>
            <a:ext cx="0" cy="3024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FF955F-3F98-43E8-AEE8-DE8EA781BF51}"/>
              </a:ext>
            </a:extLst>
          </p:cNvPr>
          <p:cNvCxnSpPr>
            <a:cxnSpLocks/>
          </p:cNvCxnSpPr>
          <p:nvPr/>
        </p:nvCxnSpPr>
        <p:spPr>
          <a:xfrm>
            <a:off x="6879102" y="4949484"/>
            <a:ext cx="3645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5A45A0-F83C-46B5-9347-31ED050DF163}"/>
              </a:ext>
            </a:extLst>
          </p:cNvPr>
          <p:cNvCxnSpPr>
            <a:cxnSpLocks/>
          </p:cNvCxnSpPr>
          <p:nvPr/>
        </p:nvCxnSpPr>
        <p:spPr>
          <a:xfrm flipV="1">
            <a:off x="6879102" y="4220308"/>
            <a:ext cx="911469" cy="72917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B01033-2E55-4BF6-9611-679E87E5FAEF}"/>
              </a:ext>
            </a:extLst>
          </p:cNvPr>
          <p:cNvCxnSpPr>
            <a:cxnSpLocks/>
          </p:cNvCxnSpPr>
          <p:nvPr/>
        </p:nvCxnSpPr>
        <p:spPr>
          <a:xfrm flipV="1">
            <a:off x="6879102" y="1908516"/>
            <a:ext cx="2110153" cy="3038627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4B44FE-009B-4AFE-B492-683AEDD03B4E}"/>
              </a:ext>
            </a:extLst>
          </p:cNvPr>
          <p:cNvSpPr txBox="1"/>
          <p:nvPr/>
        </p:nvSpPr>
        <p:spPr>
          <a:xfrm>
            <a:off x="9113823" y="1761904"/>
            <a:ext cx="112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[3,6]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CD828-D5DE-48A8-B941-22E8D839190C}"/>
              </a:ext>
            </a:extLst>
          </p:cNvPr>
          <p:cNvSpPr txBox="1"/>
          <p:nvPr/>
        </p:nvSpPr>
        <p:spPr>
          <a:xfrm>
            <a:off x="7621626" y="4029082"/>
            <a:ext cx="112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[1, 1]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C4C24B-83EC-4ECB-9C8B-1EB0431087E9}"/>
              </a:ext>
            </a:extLst>
          </p:cNvPr>
          <p:cNvSpPr txBox="1"/>
          <p:nvPr/>
        </p:nvSpPr>
        <p:spPr>
          <a:xfrm>
            <a:off x="44411" y="646237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https://www.youtube.com/watch?v=5UjQVJu89_Q</a:t>
            </a:r>
          </a:p>
        </p:txBody>
      </p:sp>
    </p:spTree>
    <p:extLst>
      <p:ext uri="{BB962C8B-B14F-4D97-AF65-F5344CB8AC3E}">
        <p14:creationId xmlns:p14="http://schemas.microsoft.com/office/powerpoint/2010/main" val="241988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48" y="0"/>
            <a:ext cx="11029616" cy="1188720"/>
          </a:xfrm>
        </p:spPr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426447" y="1243200"/>
            <a:ext cx="113060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Let’s take a matrix A and a vector X</a:t>
            </a:r>
          </a:p>
          <a:p>
            <a:endParaRPr lang="en-IN" sz="2400" dirty="0"/>
          </a:p>
          <a:p>
            <a:r>
              <a:rPr lang="en-IN" sz="2400" dirty="0"/>
              <a:t>A = [[1, 2], [2, 4]]</a:t>
            </a:r>
          </a:p>
          <a:p>
            <a:r>
              <a:rPr lang="en-IN" sz="2400" dirty="0"/>
              <a:t>X = [1, 2]</a:t>
            </a:r>
          </a:p>
          <a:p>
            <a:r>
              <a:rPr lang="en-IN" sz="2400" dirty="0"/>
              <a:t>AX = [5, 10]</a:t>
            </a:r>
          </a:p>
          <a:p>
            <a:r>
              <a:rPr lang="en-IN" sz="2400" dirty="0"/>
              <a:t>AX has been </a:t>
            </a:r>
            <a:r>
              <a:rPr lang="en-IN" sz="2400" u="sng" dirty="0"/>
              <a:t>scaled</a:t>
            </a:r>
            <a:r>
              <a:rPr lang="en-IN" sz="2400" dirty="0"/>
              <a:t> but </a:t>
            </a:r>
            <a:r>
              <a:rPr lang="en-IN" sz="2400" u="sng" dirty="0"/>
              <a:t>not rotated </a:t>
            </a:r>
            <a:r>
              <a:rPr lang="en-IN" sz="2400" dirty="0"/>
              <a:t>compared to X</a:t>
            </a:r>
          </a:p>
          <a:p>
            <a:r>
              <a:rPr lang="en-IN" sz="2400" dirty="0"/>
              <a:t>hence X is the eigen vector of matrix A and scaling </a:t>
            </a:r>
          </a:p>
          <a:p>
            <a:r>
              <a:rPr lang="en-IN" sz="2400" dirty="0"/>
              <a:t>factor = 5, is eigen value.</a:t>
            </a:r>
          </a:p>
          <a:p>
            <a:endParaRPr lang="en-IN" sz="2400" dirty="0"/>
          </a:p>
          <a:p>
            <a:r>
              <a:rPr lang="en-IN" sz="2400" dirty="0"/>
              <a:t>AX = 5. X</a:t>
            </a:r>
          </a:p>
          <a:p>
            <a:r>
              <a:rPr lang="en-IN" sz="2400" dirty="0"/>
              <a:t>Generalizing, AX = </a:t>
            </a:r>
            <a:r>
              <a:rPr lang="el-GR" sz="2400" dirty="0">
                <a:latin typeface="Arial Narrow" panose="020B0606020202030204" pitchFamily="34" charset="0"/>
              </a:rPr>
              <a:t>λ</a:t>
            </a:r>
            <a:r>
              <a:rPr lang="en-IN" sz="2400" dirty="0">
                <a:latin typeface="Arial Narrow" panose="020B0606020202030204" pitchFamily="34" charset="0"/>
              </a:rPr>
              <a:t>X</a:t>
            </a:r>
            <a:endParaRPr lang="en-IN" sz="2400" dirty="0"/>
          </a:p>
          <a:p>
            <a:r>
              <a:rPr lang="en-IN" sz="2400" dirty="0"/>
              <a:t>So there exists a vector X such that AX is only scaled by a factor of </a:t>
            </a:r>
            <a:r>
              <a:rPr lang="el-GR" sz="2400" dirty="0">
                <a:latin typeface="Arial Narrow" panose="020B0606020202030204" pitchFamily="34" charset="0"/>
              </a:rPr>
              <a:t>λ</a:t>
            </a:r>
            <a:r>
              <a:rPr lang="en-IN" sz="2400" dirty="0"/>
              <a:t>  if X </a:t>
            </a: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en-IN" sz="2400" dirty="0"/>
              <a:t>0</a:t>
            </a:r>
          </a:p>
          <a:p>
            <a:r>
              <a:rPr lang="en-IN" sz="2400" dirty="0"/>
              <a:t>Note if I multiply by another scalar, say c </a:t>
            </a:r>
            <a:r>
              <a:rPr lang="en-IN" sz="2400" dirty="0">
                <a:sym typeface="Wingdings" panose="05000000000000000000" pitchFamily="2" charset="2"/>
              </a:rPr>
              <a:t> c(AX) = </a:t>
            </a:r>
            <a:r>
              <a:rPr lang="el-GR" sz="2400" dirty="0">
                <a:latin typeface="Arial Narrow" panose="020B0606020202030204" pitchFamily="34" charset="0"/>
              </a:rPr>
              <a:t>λ</a:t>
            </a:r>
            <a:r>
              <a:rPr lang="en-IN" sz="2400" dirty="0">
                <a:sym typeface="Wingdings" panose="05000000000000000000" pitchFamily="2" charset="2"/>
              </a:rPr>
              <a:t>(</a:t>
            </a:r>
            <a:r>
              <a:rPr lang="en-IN" sz="2400" dirty="0" err="1">
                <a:sym typeface="Wingdings" panose="05000000000000000000" pitchFamily="2" charset="2"/>
              </a:rPr>
              <a:t>cX</a:t>
            </a:r>
            <a:r>
              <a:rPr lang="en-IN" sz="2400" dirty="0">
                <a:sym typeface="Wingdings" panose="05000000000000000000" pitchFamily="2" charset="2"/>
              </a:rPr>
              <a:t>)</a:t>
            </a:r>
          </a:p>
          <a:p>
            <a:r>
              <a:rPr lang="en-IN" sz="2400" dirty="0">
                <a:sym typeface="Wingdings" panose="05000000000000000000" pitchFamily="2" charset="2"/>
              </a:rPr>
              <a:t>So when we talk about eigen vectors, we should think about normalizing to length = 1</a:t>
            </a:r>
          </a:p>
          <a:p>
            <a:r>
              <a:rPr lang="en-IN" sz="2400" dirty="0">
                <a:sym typeface="Wingdings" panose="05000000000000000000" pitchFamily="2" charset="2"/>
              </a:rPr>
              <a:t>Also –X will be an eigen vector!</a:t>
            </a:r>
            <a:endParaRPr lang="en-IN" sz="2400" dirty="0"/>
          </a:p>
          <a:p>
            <a:endParaRPr lang="en-IN" sz="24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96C4A6-A53A-4D9B-9D87-FBE7DD4CEE6D}"/>
              </a:ext>
            </a:extLst>
          </p:cNvPr>
          <p:cNvCxnSpPr/>
          <p:nvPr/>
        </p:nvCxnSpPr>
        <p:spPr>
          <a:xfrm flipV="1">
            <a:off x="7441809" y="1927274"/>
            <a:ext cx="0" cy="3024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FF955F-3F98-43E8-AEE8-DE8EA781BF51}"/>
              </a:ext>
            </a:extLst>
          </p:cNvPr>
          <p:cNvCxnSpPr>
            <a:cxnSpLocks/>
          </p:cNvCxnSpPr>
          <p:nvPr/>
        </p:nvCxnSpPr>
        <p:spPr>
          <a:xfrm>
            <a:off x="7441809" y="4949484"/>
            <a:ext cx="36458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5A45A0-F83C-46B5-9347-31ED050DF163}"/>
              </a:ext>
            </a:extLst>
          </p:cNvPr>
          <p:cNvCxnSpPr>
            <a:cxnSpLocks/>
          </p:cNvCxnSpPr>
          <p:nvPr/>
        </p:nvCxnSpPr>
        <p:spPr>
          <a:xfrm flipV="1">
            <a:off x="7441809" y="3654730"/>
            <a:ext cx="1055076" cy="129475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4B44FE-009B-4AFE-B492-683AEDD03B4E}"/>
              </a:ext>
            </a:extLst>
          </p:cNvPr>
          <p:cNvSpPr txBox="1"/>
          <p:nvPr/>
        </p:nvSpPr>
        <p:spPr>
          <a:xfrm>
            <a:off x="9676530" y="1761904"/>
            <a:ext cx="112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[5, 10]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ECD828-D5DE-48A8-B941-22E8D839190C}"/>
              </a:ext>
            </a:extLst>
          </p:cNvPr>
          <p:cNvSpPr txBox="1"/>
          <p:nvPr/>
        </p:nvSpPr>
        <p:spPr>
          <a:xfrm>
            <a:off x="8496885" y="3531758"/>
            <a:ext cx="112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[1, 2]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642739-2490-489F-B5B0-ADF5785086E5}"/>
              </a:ext>
            </a:extLst>
          </p:cNvPr>
          <p:cNvCxnSpPr>
            <a:cxnSpLocks/>
          </p:cNvCxnSpPr>
          <p:nvPr/>
        </p:nvCxnSpPr>
        <p:spPr>
          <a:xfrm flipV="1">
            <a:off x="7441809" y="2025748"/>
            <a:ext cx="2419643" cy="2921396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7BDFA6-0DFD-4401-B381-4823E0D3B113}"/>
              </a:ext>
            </a:extLst>
          </p:cNvPr>
          <p:cNvSpPr txBox="1"/>
          <p:nvPr/>
        </p:nvSpPr>
        <p:spPr>
          <a:xfrm>
            <a:off x="44411" y="646237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https://www.youtube.com/watch?v=5UjQVJu89_Q</a:t>
            </a:r>
          </a:p>
        </p:txBody>
      </p:sp>
    </p:spTree>
    <p:extLst>
      <p:ext uri="{BB962C8B-B14F-4D97-AF65-F5344CB8AC3E}">
        <p14:creationId xmlns:p14="http://schemas.microsoft.com/office/powerpoint/2010/main" val="309362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48" y="0"/>
            <a:ext cx="11029616" cy="1188720"/>
          </a:xfrm>
        </p:spPr>
        <p:txBody>
          <a:bodyPr/>
          <a:lstStyle/>
          <a:p>
            <a:r>
              <a:rPr lang="en-IN" dirty="0"/>
              <a:t>eigen values and eigen vectors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819A-2D15-4A58-97EC-FFA9B43CD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48" y="1449160"/>
            <a:ext cx="11662704" cy="14972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A7AF67-86F2-42C1-BA1E-89CC3CAFF3EE}"/>
              </a:ext>
            </a:extLst>
          </p:cNvPr>
          <p:cNvSpPr txBox="1"/>
          <p:nvPr/>
        </p:nvSpPr>
        <p:spPr>
          <a:xfrm>
            <a:off x="7524164" y="5969467"/>
            <a:ext cx="47291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1400" i="1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https://www.math.ubc.ca/~pwalls/math-python/linear-algebra/eigenvalues-eigenvectors/</a:t>
            </a:r>
            <a:endParaRPr lang="en-IN" sz="14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IN" sz="1400" i="1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https://matrixcalc.org/en/vectors.html#eigenvectors%28%7B%7B1,2%7D,%7B2,4%7D%7D%29</a:t>
            </a:r>
            <a:endParaRPr lang="en-IN" sz="14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IN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668CF9-4344-4351-BEC3-F9F55AA818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43039" b="68571"/>
          <a:stretch/>
        </p:blipFill>
        <p:spPr>
          <a:xfrm>
            <a:off x="396791" y="2851937"/>
            <a:ext cx="6299431" cy="1059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B7B7C-43BF-43F8-978A-08EC732C2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48" y="4127229"/>
            <a:ext cx="6299431" cy="2557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10BFA2-2AAB-4794-B41A-8A62FCE14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5875" y="2835276"/>
            <a:ext cx="5014939" cy="22712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93054F-6D06-478B-81E8-F660EA8E7363}"/>
              </a:ext>
            </a:extLst>
          </p:cNvPr>
          <p:cNvSpPr txBox="1"/>
          <p:nvPr/>
        </p:nvSpPr>
        <p:spPr>
          <a:xfrm>
            <a:off x="6801477" y="5106571"/>
            <a:ext cx="5552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Question: Why is the </a:t>
            </a:r>
            <a:r>
              <a:rPr lang="en-IN" sz="2400" dirty="0" err="1"/>
              <a:t>eigvectors</a:t>
            </a:r>
            <a:r>
              <a:rPr lang="en-IN" sz="2400" dirty="0"/>
              <a:t> value different than previous page?</a:t>
            </a:r>
          </a:p>
        </p:txBody>
      </p:sp>
    </p:spTree>
    <p:extLst>
      <p:ext uri="{BB962C8B-B14F-4D97-AF65-F5344CB8AC3E}">
        <p14:creationId xmlns:p14="http://schemas.microsoft.com/office/powerpoint/2010/main" val="256387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diagonalization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1432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PD = [a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1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1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, a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2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s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2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, …, a</a:t>
            </a:r>
            <a:r>
              <a:rPr kumimoji="0" lang="en-IN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</a:t>
            </a:r>
            <a:r>
              <a:rPr kumimoji="0" lang="en-IN" sz="2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Since P is invertible, the eigenvectors form a basis.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But note, not all matrices have eigen vectors that form basis (since all matrices not diagonalizable)!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BDEE1-4174-4F30-9652-5B275C85C653}"/>
              </a:ext>
            </a:extLst>
          </p:cNvPr>
          <p:cNvSpPr txBox="1"/>
          <p:nvPr/>
        </p:nvSpPr>
        <p:spPr>
          <a:xfrm>
            <a:off x="22205" y="6119336"/>
            <a:ext cx="1214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solidFill>
                  <a:schemeClr val="bg1">
                    <a:lumMod val="65000"/>
                  </a:schemeClr>
                </a:solidFill>
              </a:rPr>
              <a:t>https://www.quora.com/What-is-the-relationship-of-eigenvectors-to-basis-vectors#:~:text=Eigenvectors%20must%20be%20formed%20from%20a%20linear%20combination%20of%20the%20basis%20vectors.&amp;text=n%20linear%20independent%20vectors%20are,be%20factorized%20into%20linear%20factors.</a:t>
            </a:r>
          </a:p>
        </p:txBody>
      </p:sp>
    </p:spTree>
    <p:extLst>
      <p:ext uri="{BB962C8B-B14F-4D97-AF65-F5344CB8AC3E}">
        <p14:creationId xmlns:p14="http://schemas.microsoft.com/office/powerpoint/2010/main" val="23188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A22F0-BD3C-4AB9-87F3-D8AC58B9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we will not go into details of eigen value and vector calculation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4A0F4-82B7-4628-AE19-CF51A7B9B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95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3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singular value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14326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SVD is nothing but diagonalization in a more general sense.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However, the flaw it fixes is that….</a:t>
            </a: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SVD applies to matrices of </a:t>
            </a:r>
            <a:r>
              <a:rPr kumimoji="0" lang="en-IN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any shape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To get SVD of any matrix A, A</a:t>
            </a:r>
            <a:r>
              <a:rPr kumimoji="0" lang="en-IN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A is symmetric (check yourself!)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FF545-F770-480B-8805-03D1E4094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" b="13354"/>
          <a:stretch/>
        </p:blipFill>
        <p:spPr>
          <a:xfrm>
            <a:off x="8384345" y="1102994"/>
            <a:ext cx="3409343" cy="39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6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D6C4-1298-4FDF-81B7-22B0E212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the articles, papers, books of: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AFB56E-B2A6-4F21-AD95-58C00D593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en-IN" sz="3600" dirty="0"/>
              <a:t>DANIELLA WITTEN</a:t>
            </a:r>
          </a:p>
          <a:p>
            <a:r>
              <a:rPr lang="en-IN" sz="3600" dirty="0"/>
              <a:t>ANDREW GIBIANSKY</a:t>
            </a:r>
          </a:p>
          <a:p>
            <a:r>
              <a:rPr lang="en-IN" sz="3600" dirty="0"/>
              <a:t>GILBERT STRANG</a:t>
            </a:r>
          </a:p>
          <a:p>
            <a:r>
              <a:rPr lang="en-IN" sz="3600" dirty="0"/>
              <a:t>SONIA LEACH</a:t>
            </a:r>
          </a:p>
          <a:p>
            <a:r>
              <a:rPr lang="en-IN" sz="3600" dirty="0"/>
              <a:t>GREGORY G UNDERSON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87008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SYMMETRIC MATRIX PROPERTY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247362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Now for any symmetric matrix A (A = A</a:t>
            </a:r>
            <a:r>
              <a:rPr kumimoji="0" lang="en-IN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T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), one of the many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interesting properties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is that their eigen vectors form an orthonormal basis….in other words linearly independent (real) and orthogonal!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PROOF: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Let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β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ω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be the eigen values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and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&amp;  of a symmetric matrix A, and let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β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≠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ω</a:t>
            </a:r>
            <a:endParaRPr lang="en-IN" sz="2400" baseline="-250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Hence,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 =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β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1,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dot product by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we get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 =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β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Reversing the procedure,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 =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ω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baseline="-250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=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= (A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)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since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is a 1x1 matrix and is equal to its transpose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(A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)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= A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(V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)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=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= A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.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218500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PROOF CONTD.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15873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baseline="-25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IN" sz="2400" dirty="0">
                <a:solidFill>
                  <a:prstClr val="black"/>
                </a:solidFill>
              </a:rPr>
              <a:t>A V</a:t>
            </a:r>
            <a:r>
              <a:rPr lang="en-IN" sz="2400" baseline="-25000" dirty="0">
                <a:solidFill>
                  <a:prstClr val="black"/>
                </a:solidFill>
              </a:rPr>
              <a:t>1</a:t>
            </a:r>
            <a:r>
              <a:rPr lang="en-IN" sz="2400" dirty="0">
                <a:solidFill>
                  <a:prstClr val="black"/>
                </a:solidFill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</a:rPr>
              <a:t>2 </a:t>
            </a:r>
            <a:r>
              <a:rPr lang="en-IN" sz="2400" dirty="0">
                <a:solidFill>
                  <a:prstClr val="black"/>
                </a:solidFill>
              </a:rPr>
              <a:t>=</a:t>
            </a:r>
            <a:r>
              <a:rPr lang="en-IN" sz="2400" baseline="-25000" dirty="0">
                <a:solidFill>
                  <a:prstClr val="black"/>
                </a:solidFill>
              </a:rPr>
              <a:t>    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β</a:t>
            </a:r>
            <a:r>
              <a:rPr lang="en-IN" sz="2400" dirty="0">
                <a:solidFill>
                  <a:prstClr val="black"/>
                </a:solidFill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</a:rPr>
              <a:t>1</a:t>
            </a:r>
            <a:r>
              <a:rPr lang="en-IN" sz="2400" dirty="0">
                <a:solidFill>
                  <a:prstClr val="black"/>
                </a:solidFill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</a:rPr>
              <a:t>2     </a:t>
            </a:r>
            <a:r>
              <a:rPr lang="en-IN" sz="2400" dirty="0">
                <a:solidFill>
                  <a:prstClr val="black"/>
                </a:solidFill>
              </a:rPr>
              <a:t>=  A V</a:t>
            </a:r>
            <a:r>
              <a:rPr lang="en-IN" sz="2400" baseline="-25000" dirty="0">
                <a:solidFill>
                  <a:prstClr val="black"/>
                </a:solidFill>
              </a:rPr>
              <a:t>2</a:t>
            </a:r>
            <a:r>
              <a:rPr lang="en-IN" sz="2400" dirty="0">
                <a:solidFill>
                  <a:prstClr val="black"/>
                </a:solidFill>
              </a:rPr>
              <a:t> . V</a:t>
            </a:r>
            <a:r>
              <a:rPr lang="en-IN" sz="2400" baseline="-25000" dirty="0">
                <a:solidFill>
                  <a:prstClr val="black"/>
                </a:solidFill>
              </a:rPr>
              <a:t>1 </a:t>
            </a:r>
            <a:r>
              <a:rPr lang="en-IN" sz="2400" dirty="0">
                <a:solidFill>
                  <a:prstClr val="black"/>
                </a:solidFill>
              </a:rPr>
              <a:t>=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ω</a:t>
            </a:r>
            <a:r>
              <a:rPr lang="en-IN" sz="2400" dirty="0">
                <a:solidFill>
                  <a:prstClr val="black"/>
                </a:solidFill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</a:rPr>
              <a:t>2</a:t>
            </a:r>
            <a:r>
              <a:rPr lang="en-IN" sz="2400" dirty="0">
                <a:solidFill>
                  <a:prstClr val="black"/>
                </a:solidFill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</a:rPr>
              <a:t>1 </a:t>
            </a:r>
            <a:endParaRPr lang="en-IN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aseline="-25000" dirty="0">
                <a:solidFill>
                  <a:prstClr val="black"/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Or,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β</a:t>
            </a:r>
            <a:r>
              <a:rPr lang="en-IN" sz="2400" dirty="0">
                <a:solidFill>
                  <a:prstClr val="black"/>
                </a:solidFill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</a:rPr>
              <a:t>1</a:t>
            </a:r>
            <a:r>
              <a:rPr lang="en-IN" sz="2400" dirty="0">
                <a:solidFill>
                  <a:prstClr val="black"/>
                </a:solidFill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</a:rPr>
              <a:t>2  </a:t>
            </a:r>
            <a:r>
              <a:rPr lang="en-IN" sz="2400" dirty="0">
                <a:solidFill>
                  <a:prstClr val="black"/>
                </a:solidFill>
              </a:rPr>
              <a:t>=</a:t>
            </a:r>
            <a:r>
              <a:rPr lang="en-IN" sz="2400" baseline="-25000" dirty="0">
                <a:solidFill>
                  <a:prstClr val="black"/>
                </a:solidFill>
              </a:rPr>
              <a:t>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ω</a:t>
            </a:r>
            <a:r>
              <a:rPr lang="en-IN" sz="2400" dirty="0">
                <a:solidFill>
                  <a:prstClr val="black"/>
                </a:solidFill>
              </a:rPr>
              <a:t> V</a:t>
            </a:r>
            <a:r>
              <a:rPr lang="en-IN" sz="2400" baseline="-25000" dirty="0">
                <a:solidFill>
                  <a:prstClr val="black"/>
                </a:solidFill>
              </a:rPr>
              <a:t>2</a:t>
            </a:r>
            <a:r>
              <a:rPr lang="en-IN" sz="2400" dirty="0">
                <a:solidFill>
                  <a:prstClr val="black"/>
                </a:solidFill>
              </a:rPr>
              <a:t> .V</a:t>
            </a:r>
            <a:r>
              <a:rPr lang="en-IN" sz="2400" baseline="-25000" dirty="0">
                <a:solidFill>
                  <a:prstClr val="black"/>
                </a:solidFill>
              </a:rPr>
              <a:t>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Hence, (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β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–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ω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</a:t>
            </a:r>
            <a:r>
              <a:rPr lang="en-IN" sz="2400" dirty="0">
                <a:solidFill>
                  <a:prstClr val="black"/>
                </a:solidFill>
              </a:rPr>
              <a:t>V</a:t>
            </a:r>
            <a:r>
              <a:rPr lang="en-IN" sz="2400" baseline="-25000" dirty="0">
                <a:solidFill>
                  <a:prstClr val="black"/>
                </a:solidFill>
              </a:rPr>
              <a:t>1</a:t>
            </a:r>
            <a:r>
              <a:rPr lang="en-IN" sz="2400" dirty="0">
                <a:solidFill>
                  <a:prstClr val="black"/>
                </a:solidFill>
              </a:rPr>
              <a:t> . V</a:t>
            </a:r>
            <a:r>
              <a:rPr lang="en-IN" sz="2400" baseline="-25000" dirty="0">
                <a:solidFill>
                  <a:prstClr val="black"/>
                </a:solidFill>
              </a:rPr>
              <a:t>2 </a:t>
            </a:r>
            <a:r>
              <a:rPr lang="en-IN" sz="2400" dirty="0">
                <a:solidFill>
                  <a:prstClr val="black"/>
                </a:solidFill>
              </a:rPr>
              <a:t>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Assuming as before that the eigen vectors have length 1, and orthogonal (from above)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solidFill>
                  <a:prstClr val="black"/>
                </a:solidFill>
              </a:rPr>
              <a:t>We have proved that eigen vectors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and V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2020104020203"/>
                <a:ea typeface="+mn-ea"/>
                <a:cs typeface="+mn-cs"/>
              </a:rPr>
              <a:t>  </a:t>
            </a:r>
            <a:r>
              <a:rPr lang="en-IN" sz="2400" dirty="0">
                <a:solidFill>
                  <a:prstClr val="black"/>
                </a:solidFill>
              </a:rPr>
              <a:t>form an orthonormal basis for A</a:t>
            </a:r>
          </a:p>
        </p:txBody>
      </p:sp>
    </p:spTree>
    <p:extLst>
      <p:ext uri="{BB962C8B-B14F-4D97-AF65-F5344CB8AC3E}">
        <p14:creationId xmlns:p14="http://schemas.microsoft.com/office/powerpoint/2010/main" val="303474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SINGULAR VALUE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158736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baseline="-25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IN" sz="2400" dirty="0">
                <a:solidFill>
                  <a:prstClr val="black"/>
                </a:solidFill>
              </a:rPr>
              <a:t>With slight change of notation from previous example, Let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X be the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eigen vector with eigen values 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β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 of matrix A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 singular value decomposition of an m x n matrix A is any factorization of the form: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A = U</a:t>
            </a:r>
            <a:r>
              <a:rPr lang="el-GR" sz="3600" dirty="0">
                <a:solidFill>
                  <a:prstClr val="black"/>
                </a:solidFill>
                <a:latin typeface="Arial Narrow" panose="020B0606020202030204" pitchFamily="34" charset="0"/>
              </a:rPr>
              <a:t>Σ</a:t>
            </a: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V</a:t>
            </a: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</a:p>
          <a:p>
            <a:pPr>
              <a:defRPr/>
            </a:pPr>
            <a:endParaRPr lang="en-IN" sz="3600" baseline="300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where,</a:t>
            </a:r>
          </a:p>
          <a:p>
            <a:pPr>
              <a:defRPr/>
            </a:pP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U is an m x m orthogonal matrix</a:t>
            </a:r>
          </a:p>
          <a:p>
            <a:pPr>
              <a:defRPr/>
            </a:pP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V is an n x n orthogonal matrix</a:t>
            </a:r>
          </a:p>
          <a:p>
            <a:pPr>
              <a:defRPr/>
            </a:pPr>
            <a:r>
              <a:rPr lang="el-GR" sz="3600" dirty="0">
                <a:solidFill>
                  <a:prstClr val="black"/>
                </a:solidFill>
                <a:latin typeface="Arial Narrow" panose="020B0606020202030204" pitchFamily="34" charset="0"/>
              </a:rPr>
              <a:t>Σ</a:t>
            </a: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 is a m x n diagonal matrix</a:t>
            </a:r>
          </a:p>
        </p:txBody>
      </p:sp>
    </p:spTree>
    <p:extLst>
      <p:ext uri="{BB962C8B-B14F-4D97-AF65-F5344CB8AC3E}">
        <p14:creationId xmlns:p14="http://schemas.microsoft.com/office/powerpoint/2010/main" val="389123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SINGULAR VALUE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1" y="1508675"/>
            <a:ext cx="1179368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Let z = </a:t>
            </a:r>
            <a:r>
              <a:rPr lang="en-IN" sz="2400" dirty="0">
                <a:solidFill>
                  <a:prstClr val="black"/>
                </a:solidFill>
                <a:latin typeface="Arial Narrow" panose="020B0606020202030204" pitchFamily="34" charset="0"/>
              </a:rPr>
              <a:t>√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β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and let, r = A X / z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 diagonal matrix </a:t>
            </a:r>
            <a:r>
              <a:rPr lang="el-G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Σ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will have z as values along the diagonal (padded with zeroes if needed)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 U matrix will have r as columns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 V matrix will have X as columns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r>
              <a:rPr lang="en-IN" sz="3200" dirty="0">
                <a:solidFill>
                  <a:prstClr val="black"/>
                </a:solidFill>
              </a:rPr>
              <a:t>U</a:t>
            </a:r>
            <a:r>
              <a:rPr lang="el-GR" sz="3200" dirty="0">
                <a:solidFill>
                  <a:prstClr val="black"/>
                </a:solidFill>
              </a:rPr>
              <a:t>Σ</a:t>
            </a:r>
            <a:r>
              <a:rPr lang="en-IN" sz="3200" dirty="0">
                <a:solidFill>
                  <a:prstClr val="black"/>
                </a:solidFill>
              </a:rPr>
              <a:t> = z r = z A X / z = AX</a:t>
            </a:r>
          </a:p>
          <a:p>
            <a:pPr>
              <a:defRPr/>
            </a:pPr>
            <a:endParaRPr lang="en-IN" sz="32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IN" sz="3200" dirty="0">
                <a:solidFill>
                  <a:prstClr val="black"/>
                </a:solidFill>
              </a:rPr>
              <a:t>Hence, U</a:t>
            </a:r>
            <a:r>
              <a:rPr lang="el-GR" sz="3200" dirty="0">
                <a:solidFill>
                  <a:prstClr val="black"/>
                </a:solidFill>
              </a:rPr>
              <a:t>Σ</a:t>
            </a:r>
            <a:r>
              <a:rPr lang="en-IN" sz="3200" dirty="0">
                <a:solidFill>
                  <a:prstClr val="black"/>
                </a:solidFill>
              </a:rPr>
              <a:t>V</a:t>
            </a:r>
            <a:r>
              <a:rPr lang="en-IN" sz="3200" baseline="30000" dirty="0">
                <a:solidFill>
                  <a:prstClr val="black"/>
                </a:solidFill>
              </a:rPr>
              <a:t>T</a:t>
            </a:r>
            <a:r>
              <a:rPr lang="en-IN" sz="3200" dirty="0">
                <a:solidFill>
                  <a:prstClr val="black"/>
                </a:solidFill>
              </a:rPr>
              <a:t> = AXX</a:t>
            </a:r>
            <a:r>
              <a:rPr lang="en-IN" sz="3200" baseline="30000" dirty="0">
                <a:solidFill>
                  <a:prstClr val="black"/>
                </a:solidFill>
              </a:rPr>
              <a:t>T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Since, X matrix contain the eigen vectors of A, they form an orthonormal basis!</a:t>
            </a:r>
          </a:p>
        </p:txBody>
      </p:sp>
    </p:spTree>
    <p:extLst>
      <p:ext uri="{BB962C8B-B14F-4D97-AF65-F5344CB8AC3E}">
        <p14:creationId xmlns:p14="http://schemas.microsoft.com/office/powerpoint/2010/main" val="2912797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SINGULAR VALUE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2" y="1508675"/>
            <a:ext cx="1164363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Since, X matrix contain the eigen vectors, let’s say, X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and </a:t>
            </a:r>
            <a:r>
              <a:rPr lang="en-IN" sz="2400" dirty="0" err="1">
                <a:solidFill>
                  <a:prstClr val="black"/>
                </a:solidFill>
                <a:latin typeface="Franklin Gothic Book" panose="020B0502020104020203"/>
              </a:rPr>
              <a:t>X</a:t>
            </a:r>
            <a:r>
              <a:rPr lang="en-IN" sz="2400" baseline="-25000" dirty="0" err="1">
                <a:solidFill>
                  <a:prstClr val="black"/>
                </a:solidFill>
                <a:latin typeface="Franklin Gothic Book" panose="020B0502020104020203"/>
              </a:rPr>
              <a:t>j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of A, they form an orthonormal basis!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They have to be orthogonal i.e. for </a:t>
            </a:r>
            <a:r>
              <a:rPr lang="en-IN" sz="2400" dirty="0" err="1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≠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j, X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 err="1">
                <a:solidFill>
                  <a:prstClr val="black"/>
                </a:solidFill>
                <a:latin typeface="Franklin Gothic Book" panose="020B0502020104020203"/>
              </a:rPr>
              <a:t>X</a:t>
            </a:r>
            <a:r>
              <a:rPr lang="en-IN" sz="2400" baseline="-25000" dirty="0" err="1">
                <a:solidFill>
                  <a:prstClr val="black"/>
                </a:solidFill>
                <a:latin typeface="Franklin Gothic Book" panose="020B0502020104020203"/>
              </a:rPr>
              <a:t>j</a:t>
            </a:r>
            <a:r>
              <a:rPr lang="en-IN" sz="2400" baseline="30000" dirty="0" err="1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 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=  0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They have unit length i.e. for </a:t>
            </a:r>
            <a:r>
              <a:rPr lang="en-IN" sz="2400" dirty="0" err="1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j, X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  <a:r>
              <a:rPr lang="en-IN" sz="2400" dirty="0" err="1">
                <a:solidFill>
                  <a:prstClr val="black"/>
                </a:solidFill>
                <a:latin typeface="Franklin Gothic Book" panose="020B0502020104020203"/>
              </a:rPr>
              <a:t>X</a:t>
            </a:r>
            <a:r>
              <a:rPr lang="en-IN" sz="2400" baseline="-25000" dirty="0" err="1">
                <a:solidFill>
                  <a:prstClr val="black"/>
                </a:solidFill>
                <a:latin typeface="Franklin Gothic Book" panose="020B0502020104020203"/>
              </a:rPr>
              <a:t>i</a:t>
            </a:r>
            <a:r>
              <a:rPr lang="en-IN" sz="2400" baseline="30000" dirty="0" err="1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2400" baseline="30000" dirty="0">
                <a:solidFill>
                  <a:prstClr val="black"/>
                </a:solidFill>
                <a:latin typeface="Franklin Gothic Book" panose="020B0502020104020203"/>
              </a:rPr>
              <a:t>  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=  1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Therefore,</a:t>
            </a:r>
          </a:p>
          <a:p>
            <a:pPr>
              <a:defRPr/>
            </a:pPr>
            <a:r>
              <a:rPr lang="en-IN" sz="3600" dirty="0">
                <a:solidFill>
                  <a:prstClr val="black"/>
                </a:solidFill>
              </a:rPr>
              <a:t>U</a:t>
            </a:r>
            <a:r>
              <a:rPr lang="el-GR" sz="3600" dirty="0">
                <a:solidFill>
                  <a:prstClr val="black"/>
                </a:solidFill>
              </a:rPr>
              <a:t>Σ</a:t>
            </a:r>
            <a:r>
              <a:rPr lang="en-IN" sz="3600" dirty="0">
                <a:solidFill>
                  <a:prstClr val="black"/>
                </a:solidFill>
              </a:rPr>
              <a:t>V</a:t>
            </a:r>
            <a:r>
              <a:rPr lang="en-IN" sz="3600" baseline="30000" dirty="0">
                <a:solidFill>
                  <a:prstClr val="black"/>
                </a:solidFill>
              </a:rPr>
              <a:t>T</a:t>
            </a:r>
            <a:r>
              <a:rPr lang="en-IN" sz="3600" dirty="0">
                <a:solidFill>
                  <a:prstClr val="black"/>
                </a:solidFill>
              </a:rPr>
              <a:t> = AXX</a:t>
            </a:r>
            <a:r>
              <a:rPr lang="en-IN" sz="3600" baseline="30000" dirty="0">
                <a:solidFill>
                  <a:prstClr val="black"/>
                </a:solidFill>
              </a:rPr>
              <a:t>T </a:t>
            </a:r>
            <a:r>
              <a:rPr lang="en-IN" sz="3600" dirty="0">
                <a:solidFill>
                  <a:prstClr val="black"/>
                </a:solidFill>
              </a:rPr>
              <a:t>=</a:t>
            </a:r>
            <a:r>
              <a:rPr lang="en-IN" sz="3600" baseline="30000" dirty="0">
                <a:solidFill>
                  <a:prstClr val="black"/>
                </a:solidFill>
              </a:rPr>
              <a:t> </a:t>
            </a:r>
            <a:r>
              <a:rPr lang="en-IN" sz="3600" dirty="0">
                <a:solidFill>
                  <a:prstClr val="black"/>
                </a:solidFill>
              </a:rPr>
              <a:t>AI = A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957D8-E206-412E-B887-5348C5A2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86" y="3433168"/>
            <a:ext cx="4957460" cy="325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3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SINGULAR VALUE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398312" y="1508675"/>
            <a:ext cx="11643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3600" dirty="0">
                <a:solidFill>
                  <a:prstClr val="black"/>
                </a:solidFill>
              </a:rPr>
              <a:t>U</a:t>
            </a:r>
            <a:r>
              <a:rPr lang="el-GR" sz="3600" dirty="0">
                <a:solidFill>
                  <a:prstClr val="black"/>
                </a:solidFill>
              </a:rPr>
              <a:t>Σ</a:t>
            </a:r>
            <a:r>
              <a:rPr lang="en-IN" sz="3600" dirty="0">
                <a:solidFill>
                  <a:prstClr val="black"/>
                </a:solidFill>
              </a:rPr>
              <a:t>V</a:t>
            </a:r>
            <a:r>
              <a:rPr lang="en-IN" sz="3600" baseline="30000" dirty="0">
                <a:solidFill>
                  <a:prstClr val="black"/>
                </a:solidFill>
              </a:rPr>
              <a:t>T</a:t>
            </a:r>
            <a:r>
              <a:rPr lang="en-IN" sz="3600" dirty="0">
                <a:solidFill>
                  <a:prstClr val="black"/>
                </a:solidFill>
              </a:rPr>
              <a:t> = AXX</a:t>
            </a:r>
            <a:r>
              <a:rPr lang="en-IN" sz="3600" baseline="30000" dirty="0">
                <a:solidFill>
                  <a:prstClr val="black"/>
                </a:solidFill>
              </a:rPr>
              <a:t>T </a:t>
            </a:r>
            <a:r>
              <a:rPr lang="en-IN" sz="3600" dirty="0">
                <a:solidFill>
                  <a:prstClr val="black"/>
                </a:solidFill>
              </a:rPr>
              <a:t>=</a:t>
            </a:r>
            <a:r>
              <a:rPr lang="en-IN" sz="3600" baseline="30000" dirty="0">
                <a:solidFill>
                  <a:prstClr val="black"/>
                </a:solidFill>
              </a:rPr>
              <a:t> </a:t>
            </a:r>
            <a:r>
              <a:rPr lang="en-IN" sz="3600" dirty="0">
                <a:solidFill>
                  <a:prstClr val="black"/>
                </a:solidFill>
              </a:rPr>
              <a:t>AI = A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6269F-E7D0-46FB-9F31-02DA1FD796AE}"/>
              </a:ext>
            </a:extLst>
          </p:cNvPr>
          <p:cNvSpPr txBox="1"/>
          <p:nvPr/>
        </p:nvSpPr>
        <p:spPr>
          <a:xfrm>
            <a:off x="496785" y="2136338"/>
            <a:ext cx="11432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Thus, singular value decomposition in its most common form: </a:t>
            </a:r>
          </a:p>
          <a:p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for any matrix A, we can rewrite it as the product </a:t>
            </a:r>
            <a:r>
              <a:rPr lang="en-IN" sz="3600" b="1" dirty="0">
                <a:solidFill>
                  <a:srgbClr val="C00000"/>
                </a:solidFill>
                <a:latin typeface="Franklin Gothic Book" panose="020B0502020104020203"/>
              </a:rPr>
              <a:t>A=UΣV</a:t>
            </a:r>
            <a:r>
              <a:rPr lang="en-IN" sz="3600" b="1" baseline="30000" dirty="0">
                <a:solidFill>
                  <a:srgbClr val="C00000"/>
                </a:solidFill>
                <a:latin typeface="Franklin Gothic Book" panose="020B0502020104020203"/>
              </a:rPr>
              <a:t>T</a:t>
            </a:r>
            <a:r>
              <a:rPr lang="en-IN" sz="3600" dirty="0">
                <a:solidFill>
                  <a:srgbClr val="C00000"/>
                </a:solidFill>
                <a:latin typeface="Franklin Gothic Book" panose="020B0502020104020203"/>
              </a:rPr>
              <a:t> </a:t>
            </a: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of three matrices, U, Σ, and V</a:t>
            </a:r>
            <a:r>
              <a:rPr lang="en-IN" sz="3600" baseline="30000" dirty="0">
                <a:solidFill>
                  <a:prstClr val="black"/>
                </a:solidFill>
                <a:latin typeface="Franklin Gothic Book" panose="020B0502020104020203"/>
              </a:rPr>
              <a:t>T</a:t>
            </a: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, where </a:t>
            </a:r>
            <a:r>
              <a:rPr lang="en-IN" sz="3600" b="1" dirty="0">
                <a:solidFill>
                  <a:srgbClr val="C00000"/>
                </a:solidFill>
                <a:latin typeface="Franklin Gothic Book" panose="020B0502020104020203"/>
              </a:rPr>
              <a:t>U and V have orthonormal columns and Σ is a diagonal matrix </a:t>
            </a: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(the entries of which are known as </a:t>
            </a:r>
            <a:r>
              <a:rPr lang="en-IN" sz="3600" b="1" dirty="0">
                <a:solidFill>
                  <a:srgbClr val="C00000"/>
                </a:solidFill>
                <a:latin typeface="Franklin Gothic Book" panose="020B0502020104020203"/>
              </a:rPr>
              <a:t>singular values</a:t>
            </a:r>
            <a:r>
              <a:rPr lang="en-IN" sz="3600" dirty="0">
                <a:solidFill>
                  <a:prstClr val="black"/>
                </a:solidFill>
                <a:latin typeface="Franklin Gothic Book" panose="020B0502020104020203"/>
              </a:rPr>
              <a:t>).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64229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4537F38-147B-4EF7-B2A1-6167A73E2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8"/>
          <a:stretch/>
        </p:blipFill>
        <p:spPr>
          <a:xfrm>
            <a:off x="6826277" y="1256218"/>
            <a:ext cx="5252213" cy="5010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alternatively, you can think in these terms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107A0-D02B-411D-B4C3-8C13AFAC1F63}"/>
              </a:ext>
            </a:extLst>
          </p:cNvPr>
          <p:cNvSpPr txBox="1"/>
          <p:nvPr/>
        </p:nvSpPr>
        <p:spPr>
          <a:xfrm>
            <a:off x="719658" y="1688597"/>
            <a:ext cx="11643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N" sz="3600" dirty="0">
                <a:solidFill>
                  <a:prstClr val="black"/>
                </a:solidFill>
              </a:rPr>
              <a:t>U</a:t>
            </a:r>
            <a:r>
              <a:rPr lang="el-GR" sz="3600" dirty="0">
                <a:solidFill>
                  <a:prstClr val="black"/>
                </a:solidFill>
              </a:rPr>
              <a:t>Σ</a:t>
            </a:r>
            <a:r>
              <a:rPr lang="en-IN" sz="3600" dirty="0">
                <a:solidFill>
                  <a:prstClr val="black"/>
                </a:solidFill>
              </a:rPr>
              <a:t>V</a:t>
            </a:r>
            <a:r>
              <a:rPr lang="en-IN" sz="3600" baseline="30000" dirty="0">
                <a:solidFill>
                  <a:prstClr val="black"/>
                </a:solidFill>
              </a:rPr>
              <a:t>T</a:t>
            </a:r>
            <a:r>
              <a:rPr lang="en-IN" sz="3600" dirty="0">
                <a:solidFill>
                  <a:prstClr val="black"/>
                </a:solidFill>
              </a:rPr>
              <a:t> = A</a:t>
            </a: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  <a:defRPr/>
            </a:pP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6269F-E7D0-46FB-9F31-02DA1FD796AE}"/>
              </a:ext>
            </a:extLst>
          </p:cNvPr>
          <p:cNvSpPr txBox="1"/>
          <p:nvPr/>
        </p:nvSpPr>
        <p:spPr>
          <a:xfrm>
            <a:off x="150054" y="2680092"/>
            <a:ext cx="63914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Matrix A, is expressed as two vectors a and b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 = [[a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, a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], [b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1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, b</a:t>
            </a:r>
            <a:r>
              <a:rPr lang="en-IN" sz="2400" baseline="-25000" dirty="0">
                <a:solidFill>
                  <a:prstClr val="black"/>
                </a:solidFill>
                <a:latin typeface="Franklin Gothic Book" panose="020B0502020104020203"/>
              </a:rPr>
              <a:t>2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]]</a:t>
            </a:r>
          </a:p>
          <a:p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53E5-25C9-43C4-9B6D-BCE32DB53DCE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https://towardsdatascience.com/svd-8c2f72e264f/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837345-D03B-4BDB-9641-2E584018C03D}"/>
              </a:ext>
            </a:extLst>
          </p:cNvPr>
          <p:cNvCxnSpPr/>
          <p:nvPr/>
        </p:nvCxnSpPr>
        <p:spPr>
          <a:xfrm>
            <a:off x="9495692" y="3038622"/>
            <a:ext cx="984739" cy="3207433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86297B-C26E-47FE-8A9E-7B4CBE04F707}"/>
              </a:ext>
            </a:extLst>
          </p:cNvPr>
          <p:cNvCxnSpPr>
            <a:cxnSpLocks/>
          </p:cNvCxnSpPr>
          <p:nvPr/>
        </p:nvCxnSpPr>
        <p:spPr>
          <a:xfrm flipH="1">
            <a:off x="10480431" y="3442923"/>
            <a:ext cx="365760" cy="2796178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FA560F-76C2-4BDB-B795-9256CEAD3ABA}"/>
              </a:ext>
            </a:extLst>
          </p:cNvPr>
          <p:cNvSpPr txBox="1"/>
          <p:nvPr/>
        </p:nvSpPr>
        <p:spPr>
          <a:xfrm>
            <a:off x="9309310" y="6238232"/>
            <a:ext cx="234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Projections of vector A on two axes U and V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ABD3A1-0DFF-4B39-8BC8-E297B3E2D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4"/>
          <a:stretch/>
        </p:blipFill>
        <p:spPr>
          <a:xfrm>
            <a:off x="69506" y="4693953"/>
            <a:ext cx="6221997" cy="14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4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41DBC6-7C59-481F-9782-0E5D7F2B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047" y="2621796"/>
            <a:ext cx="7586835" cy="3895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alternatively, you can think in these terms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6269F-E7D0-46FB-9F31-02DA1FD796AE}"/>
              </a:ext>
            </a:extLst>
          </p:cNvPr>
          <p:cNvSpPr txBox="1"/>
          <p:nvPr/>
        </p:nvSpPr>
        <p:spPr>
          <a:xfrm>
            <a:off x="232118" y="1600061"/>
            <a:ext cx="639142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S as shown here is nothing but the length of projections of A and B vector into the 2 axes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If we normalize these column vectors to unit length....then we get </a:t>
            </a:r>
          </a:p>
          <a:p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53E5-25C9-43C4-9B6D-BCE32DB53DCE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https://towardsdatascience.com/svd-8c2f72e264f/</a:t>
            </a:r>
          </a:p>
        </p:txBody>
      </p:sp>
    </p:spTree>
    <p:extLst>
      <p:ext uri="{BB962C8B-B14F-4D97-AF65-F5344CB8AC3E}">
        <p14:creationId xmlns:p14="http://schemas.microsoft.com/office/powerpoint/2010/main" val="380668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alternatively, you can think in these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53E5-25C9-43C4-9B6D-BCE32DB53DCE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https://towardsdatascience.com/svd-8c2f72e264f/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DF4C9-E936-44B9-A380-1DEC86AA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88" y="1356304"/>
            <a:ext cx="6874412" cy="5501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60CF7-238A-4FFC-92E7-336A92776A8B}"/>
              </a:ext>
            </a:extLst>
          </p:cNvPr>
          <p:cNvSpPr txBox="1"/>
          <p:nvPr/>
        </p:nvSpPr>
        <p:spPr>
          <a:xfrm>
            <a:off x="232118" y="1582118"/>
            <a:ext cx="439381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  <a:latin typeface="Franklin Gothic Book" panose="020B0502020104020203"/>
              </a:rPr>
              <a:t>Matrix S, is expressed in terms of: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  <a:latin typeface="Franklin Gothic Book" panose="020B0502020104020203"/>
              </a:rPr>
              <a:t>U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represents the lengths of projections on a rotated axes with length 1</a:t>
            </a:r>
          </a:p>
          <a:p>
            <a:pPr marL="457200" indent="-457200">
              <a:buFont typeface="+mj-lt"/>
              <a:buAutoNum type="arabicPeriod"/>
            </a:pPr>
            <a:r>
              <a:rPr lang="el-GR" sz="24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Σ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represents a square root of the sum of squared of projection lengths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  <a:sym typeface="Wingdings" panose="05000000000000000000" pitchFamily="2" charset="2"/>
              </a:rPr>
              <a:t> higher the values here, closer the points to that axes.</a:t>
            </a:r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 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300791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67584"/>
            <a:ext cx="11029616" cy="1188720"/>
          </a:xfrm>
        </p:spPr>
        <p:txBody>
          <a:bodyPr/>
          <a:lstStyle/>
          <a:p>
            <a:r>
              <a:rPr lang="en-IN" dirty="0"/>
              <a:t>alternatively, you can think in these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53E5-25C9-43C4-9B6D-BCE32DB53DCE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https://towardsdatascience.com/svd-8c2f72e264f/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60CF7-238A-4FFC-92E7-336A92776A8B}"/>
              </a:ext>
            </a:extLst>
          </p:cNvPr>
          <p:cNvSpPr txBox="1"/>
          <p:nvPr/>
        </p:nvSpPr>
        <p:spPr>
          <a:xfrm>
            <a:off x="232118" y="1582118"/>
            <a:ext cx="574665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The algorithm of finding SVD, actually chooses the projection directions of V based on the….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Franklin Gothic Book" panose="020B0502020104020203"/>
              </a:rPr>
              <a:t>Principal Components of matrix A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So, the rotation is actually chosen based on where the data is projected on the plane of maximum variance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And hence </a:t>
            </a:r>
            <a:r>
              <a:rPr lang="el-GR" sz="2400" b="1" dirty="0">
                <a:solidFill>
                  <a:srgbClr val="C00000"/>
                </a:solidFill>
                <a:latin typeface="Franklin Gothic Book" panose="020B0503020102020204" pitchFamily="34" charset="0"/>
              </a:rPr>
              <a:t>Σ </a:t>
            </a:r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consists of the eigen values (or singular values sorted from highest to lowest)</a:t>
            </a:r>
          </a:p>
          <a:p>
            <a:endParaRPr lang="en-IN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0CC68-C95F-469E-8CC6-47A8129B8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9" r="3326"/>
          <a:stretch/>
        </p:blipFill>
        <p:spPr>
          <a:xfrm>
            <a:off x="6213233" y="1544154"/>
            <a:ext cx="5964511" cy="44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2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DA6D1-217C-445C-9C5A-0B9A8854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what I will assume about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A34FC-1780-486B-B981-8F9188B0B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2" r="-2" b="-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84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3F886-63C0-41F1-BC37-42E29701B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813498"/>
            <a:ext cx="5556737" cy="553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3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INTUITION OF SVD: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F39D-763B-4A2B-8094-04CECA00B9E4}"/>
              </a:ext>
            </a:extLst>
          </p:cNvPr>
          <p:cNvSpPr txBox="1"/>
          <p:nvPr/>
        </p:nvSpPr>
        <p:spPr>
          <a:xfrm>
            <a:off x="70339" y="6613122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http://gregorygundersen.com/blog/2018/12/10/svd/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Imagine a square, like L shaped</a:t>
            </a:r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This can be manipulated in many ways… (keep in mind, we need a linear transformation i.e. a straight line on the space before, remains a straight line on the space after!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274F9-050A-45FB-A854-60B04D74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52" y="548726"/>
            <a:ext cx="2367377" cy="2099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C6A2C-83CC-419A-A5E0-1CF3DF0A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49" y="3695892"/>
            <a:ext cx="7793502" cy="2522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19EF4F-51E6-46FE-8E5E-9AB1B421ECD3}"/>
              </a:ext>
            </a:extLst>
          </p:cNvPr>
          <p:cNvSpPr txBox="1"/>
          <p:nvPr/>
        </p:nvSpPr>
        <p:spPr>
          <a:xfrm>
            <a:off x="3043962" y="6118742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Stretch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1FFF6-8424-49BC-8B07-387342482743}"/>
              </a:ext>
            </a:extLst>
          </p:cNvPr>
          <p:cNvSpPr txBox="1"/>
          <p:nvPr/>
        </p:nvSpPr>
        <p:spPr>
          <a:xfrm>
            <a:off x="4631266" y="6118742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Compress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5A0B1-5D11-4432-8F1E-083053EDF59F}"/>
              </a:ext>
            </a:extLst>
          </p:cNvPr>
          <p:cNvSpPr txBox="1"/>
          <p:nvPr/>
        </p:nvSpPr>
        <p:spPr>
          <a:xfrm>
            <a:off x="6155399" y="6052457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Rotate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4D7F3-6850-480B-8837-F68B7EFC9373}"/>
              </a:ext>
            </a:extLst>
          </p:cNvPr>
          <p:cNvSpPr txBox="1"/>
          <p:nvPr/>
        </p:nvSpPr>
        <p:spPr>
          <a:xfrm>
            <a:off x="7829078" y="6085600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Flip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3C5AD-3989-46F9-9E3A-DC93E95BB5AD}"/>
              </a:ext>
            </a:extLst>
          </p:cNvPr>
          <p:cNvSpPr txBox="1"/>
          <p:nvPr/>
        </p:nvSpPr>
        <p:spPr>
          <a:xfrm>
            <a:off x="9502756" y="6052457"/>
            <a:ext cx="234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Shear</a:t>
            </a:r>
          </a:p>
        </p:txBody>
      </p:sp>
    </p:spTree>
    <p:extLst>
      <p:ext uri="{BB962C8B-B14F-4D97-AF65-F5344CB8AC3E}">
        <p14:creationId xmlns:p14="http://schemas.microsoft.com/office/powerpoint/2010/main" val="2285222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cool mathematical fact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F39D-763B-4A2B-8094-04CECA00B9E4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http://gregorygundersen.com/blog/2018/12/10/svd/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Any transformation on this square (provided it is linear), can be thought of as – stretching, compress, flipping – </a:t>
            </a:r>
            <a:r>
              <a:rPr lang="en-IN" sz="2400" b="1" dirty="0">
                <a:solidFill>
                  <a:srgbClr val="C00000"/>
                </a:solidFill>
              </a:rPr>
              <a:t>if and only if we properly rotate the square </a:t>
            </a:r>
            <a:r>
              <a:rPr lang="en-IN" sz="2400" dirty="0"/>
              <a:t>before performing the transformation</a:t>
            </a:r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B9C92-0464-407D-A62F-D4BE868F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08" y="2984987"/>
            <a:ext cx="5624763" cy="3373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E499A-1AE6-46B5-98AD-D58E83F18D35}"/>
              </a:ext>
            </a:extLst>
          </p:cNvPr>
          <p:cNvSpPr txBox="1"/>
          <p:nvPr/>
        </p:nvSpPr>
        <p:spPr>
          <a:xfrm>
            <a:off x="6168683" y="2669679"/>
            <a:ext cx="56997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Let’s imagine a hand is pushing from top left corner directed towards the right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Before rotation, all we get is a shear.</a:t>
            </a:r>
          </a:p>
          <a:p>
            <a:endParaRPr lang="en-IN" sz="2400" dirty="0">
              <a:solidFill>
                <a:prstClr val="black"/>
              </a:solidFill>
              <a:latin typeface="Franklin Gothic Book" panose="020B0502020104020203"/>
            </a:endParaRPr>
          </a:p>
          <a:p>
            <a:r>
              <a:rPr lang="en-IN" sz="2400" dirty="0">
                <a:solidFill>
                  <a:prstClr val="black"/>
                </a:solidFill>
                <a:latin typeface="Franklin Gothic Book" panose="020B0502020104020203"/>
              </a:rPr>
              <a:t>But if we rotate and then transform, we get a stretched and compressed transform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2873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essence of svd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F39D-763B-4A2B-8094-04CECA00B9E4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http://gregorygundersen.com/blog/2018/12/10/svd/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Any linear transformation can be thought of as </a:t>
            </a:r>
            <a:r>
              <a:rPr lang="en-IN" sz="3600" b="1" dirty="0">
                <a:solidFill>
                  <a:srgbClr val="C00000"/>
                </a:solidFill>
              </a:rPr>
              <a:t>simply stretching or compressing or flipping a square</a:t>
            </a:r>
            <a:r>
              <a:rPr lang="en-IN" sz="3600" dirty="0"/>
              <a:t>, provided we are allowed to </a:t>
            </a:r>
            <a:r>
              <a:rPr lang="en-IN" sz="3600" b="1" dirty="0">
                <a:solidFill>
                  <a:srgbClr val="C00000"/>
                </a:solidFill>
              </a:rPr>
              <a:t>rotate it first</a:t>
            </a:r>
            <a:r>
              <a:rPr lang="en-IN" sz="3600" dirty="0"/>
              <a:t>. </a:t>
            </a:r>
          </a:p>
          <a:p>
            <a:endParaRPr lang="en-IN" sz="3600" dirty="0"/>
          </a:p>
          <a:p>
            <a:r>
              <a:rPr lang="en-IN" sz="3600" dirty="0"/>
              <a:t>The transformed square or rectangle may have a new orientation after the transformation i.e. angle may change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009431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69110"/>
            <a:ext cx="11029616" cy="1188720"/>
          </a:xfrm>
        </p:spPr>
        <p:txBody>
          <a:bodyPr/>
          <a:lstStyle/>
          <a:p>
            <a:r>
              <a:rPr lang="en-IN" dirty="0"/>
              <a:t>INTUITION OF SVD: THINK OF ROTATION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F39D-763B-4A2B-8094-04CECA00B9E4}"/>
              </a:ext>
            </a:extLst>
          </p:cNvPr>
          <p:cNvSpPr txBox="1"/>
          <p:nvPr/>
        </p:nvSpPr>
        <p:spPr>
          <a:xfrm>
            <a:off x="179363" y="6265670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http://vision.stanford.edu/teaching/cs131_fall1516/lectures/cs131_linalg_review.pdf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DDE97-3E8A-437F-8763-5D1F692A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14" y="1426643"/>
            <a:ext cx="8427716" cy="49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58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ROTATION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2F39D-763B-4A2B-8094-04CECA00B9E4}"/>
              </a:ext>
            </a:extLst>
          </p:cNvPr>
          <p:cNvSpPr txBox="1"/>
          <p:nvPr/>
        </p:nvSpPr>
        <p:spPr>
          <a:xfrm>
            <a:off x="232118" y="6516914"/>
            <a:ext cx="60983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http://gregorygundersen.com/blog/2018/12/10/svd/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Assume X = [1, 0] is rotated by an angle 30 degrees so that we get resultant vector </a:t>
            </a:r>
          </a:p>
          <a:p>
            <a:endParaRPr lang="en-IN" sz="2400" dirty="0"/>
          </a:p>
          <a:p>
            <a:r>
              <a:rPr lang="en-IN" sz="2400" dirty="0"/>
              <a:t>Y = Rx, where R is the rotation matrix described in previous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04C7F-A1B5-4092-9C33-BD3F5D8C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1" y="3475034"/>
            <a:ext cx="10905978" cy="196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8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ROTATION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Transpose of a rotation matrix, produces a rotation in opposite direction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The rows of the rotation matrix are always mutually perpendicular i.e. orthogonal unit vectors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3600" dirty="0">
                <a:solidFill>
                  <a:prstClr val="black"/>
                </a:solidFill>
              </a:rPr>
              <a:t>U</a:t>
            </a:r>
            <a:r>
              <a:rPr lang="el-GR" sz="3600" dirty="0">
                <a:solidFill>
                  <a:prstClr val="black"/>
                </a:solidFill>
              </a:rPr>
              <a:t>Σ</a:t>
            </a:r>
            <a:r>
              <a:rPr lang="en-IN" sz="3600" dirty="0">
                <a:solidFill>
                  <a:prstClr val="black"/>
                </a:solidFill>
              </a:rPr>
              <a:t>V</a:t>
            </a:r>
            <a:r>
              <a:rPr lang="en-IN" sz="3600" baseline="30000" dirty="0">
                <a:solidFill>
                  <a:prstClr val="black"/>
                </a:solidFill>
              </a:rPr>
              <a:t>T</a:t>
            </a:r>
            <a:r>
              <a:rPr lang="en-IN" sz="3600" dirty="0">
                <a:solidFill>
                  <a:prstClr val="black"/>
                </a:solidFill>
              </a:rPr>
              <a:t> = A</a:t>
            </a:r>
          </a:p>
          <a:p>
            <a:r>
              <a:rPr lang="en-IN" sz="2400" dirty="0"/>
              <a:t>U and V are nothing but resultant of rotation matrices multiplied by the original vector (axes), whereas </a:t>
            </a:r>
            <a:r>
              <a:rPr lang="el-GR" sz="2400" dirty="0">
                <a:solidFill>
                  <a:prstClr val="black"/>
                </a:solidFill>
              </a:rPr>
              <a:t>Σ</a:t>
            </a:r>
            <a:r>
              <a:rPr lang="en-IN" sz="2400" dirty="0">
                <a:solidFill>
                  <a:prstClr val="black"/>
                </a:solidFill>
              </a:rPr>
              <a:t> is a scaling matrix (scales the dimension by a factor).</a:t>
            </a:r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F7105-37CD-4579-81C1-7062E36B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350" y="2718357"/>
            <a:ext cx="3463280" cy="14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1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491B-11A8-4A56-AE0F-E3C21CC30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12" y="187197"/>
            <a:ext cx="11029616" cy="1188720"/>
          </a:xfrm>
        </p:spPr>
        <p:txBody>
          <a:bodyPr/>
          <a:lstStyle/>
          <a:p>
            <a:r>
              <a:rPr lang="en-IN" dirty="0"/>
              <a:t>geometrically*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2631A-20F7-4B42-ADE5-67F2A5938A29}"/>
              </a:ext>
            </a:extLst>
          </p:cNvPr>
          <p:cNvSpPr txBox="1"/>
          <p:nvPr/>
        </p:nvSpPr>
        <p:spPr>
          <a:xfrm>
            <a:off x="492369" y="1631852"/>
            <a:ext cx="11352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ROTATION   </a:t>
            </a:r>
            <a:r>
              <a:rPr lang="en-IN" sz="3600" b="1" dirty="0">
                <a:sym typeface="Wingdings" panose="05000000000000000000" pitchFamily="2" charset="2"/>
              </a:rPr>
              <a:t>    SCALING      ROTATION</a:t>
            </a:r>
            <a:endParaRPr lang="en-IN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CF7AB-3B86-4AA3-81FE-61A1664D939D}"/>
              </a:ext>
            </a:extLst>
          </p:cNvPr>
          <p:cNvSpPr txBox="1"/>
          <p:nvPr/>
        </p:nvSpPr>
        <p:spPr>
          <a:xfrm>
            <a:off x="6775939" y="6211669"/>
            <a:ext cx="541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i="1" dirty="0"/>
              <a:t>* for square matrices. For non-square, this loses meaning</a:t>
            </a:r>
          </a:p>
        </p:txBody>
      </p:sp>
    </p:spTree>
    <p:extLst>
      <p:ext uri="{BB962C8B-B14F-4D97-AF65-F5344CB8AC3E}">
        <p14:creationId xmlns:p14="http://schemas.microsoft.com/office/powerpoint/2010/main" val="205992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86034-06F7-4996-B13E-7BD84F727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748225"/>
            <a:ext cx="9574194" cy="53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43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9" y="1631852"/>
            <a:ext cx="11352628" cy="4873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Let’s imagine we have a matrix, any matrix X with 1 pair of vectors (2d)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If you run a linear regression, is an approximation of the first column of U and V</a:t>
            </a:r>
          </a:p>
          <a:p>
            <a:endParaRPr lang="en-IN" sz="2400" dirty="0"/>
          </a:p>
          <a:p>
            <a:r>
              <a:rPr lang="en-IN" sz="2800" dirty="0"/>
              <a:t>X ~ U</a:t>
            </a:r>
            <a:r>
              <a:rPr lang="en-IN" sz="2800" baseline="-25000" dirty="0"/>
              <a:t>1</a:t>
            </a:r>
            <a:r>
              <a:rPr lang="el-GR" sz="2800" dirty="0"/>
              <a:t>Σ</a:t>
            </a:r>
            <a:r>
              <a:rPr lang="en-IN" sz="2800" baseline="-25000" dirty="0"/>
              <a:t>11</a:t>
            </a:r>
            <a:r>
              <a:rPr lang="en-IN" sz="2800" dirty="0"/>
              <a:t>V</a:t>
            </a:r>
            <a:r>
              <a:rPr lang="en-IN" sz="2800" baseline="-25000" dirty="0"/>
              <a:t>1</a:t>
            </a:r>
            <a:r>
              <a:rPr lang="en-IN" sz="2800" baseline="30000" dirty="0"/>
              <a:t>T</a:t>
            </a:r>
          </a:p>
          <a:p>
            <a:endParaRPr lang="en-IN" sz="2800" baseline="30000" dirty="0"/>
          </a:p>
          <a:p>
            <a:r>
              <a:rPr lang="en-IN" sz="2400" dirty="0"/>
              <a:t>…and as you keep adding another pair of vectors, this generalizes…</a:t>
            </a:r>
          </a:p>
          <a:p>
            <a:endParaRPr lang="en-IN" sz="2400" dirty="0"/>
          </a:p>
          <a:p>
            <a:r>
              <a:rPr lang="en-IN" sz="2400" dirty="0"/>
              <a:t>X ~ U</a:t>
            </a:r>
            <a:r>
              <a:rPr lang="en-IN" sz="2400" baseline="-25000" dirty="0"/>
              <a:t>1</a:t>
            </a:r>
            <a:r>
              <a:rPr lang="el-GR" sz="2400" dirty="0"/>
              <a:t>Σ</a:t>
            </a:r>
            <a:r>
              <a:rPr lang="en-IN" sz="2400" baseline="-25000" dirty="0"/>
              <a:t>11</a:t>
            </a:r>
            <a:r>
              <a:rPr lang="en-IN" sz="2400" dirty="0"/>
              <a:t>V</a:t>
            </a:r>
            <a:r>
              <a:rPr lang="en-IN" sz="2400" baseline="-25000" dirty="0"/>
              <a:t>1</a:t>
            </a:r>
            <a:r>
              <a:rPr lang="en-IN" sz="2400" baseline="30000" dirty="0"/>
              <a:t>T </a:t>
            </a:r>
            <a:r>
              <a:rPr lang="en-IN" sz="2400" dirty="0"/>
              <a:t>+</a:t>
            </a:r>
            <a:r>
              <a:rPr lang="en-IN" sz="2400" baseline="30000" dirty="0"/>
              <a:t> </a:t>
            </a:r>
            <a:r>
              <a:rPr lang="en-IN" sz="2400" dirty="0"/>
              <a:t>U</a:t>
            </a:r>
            <a:r>
              <a:rPr lang="en-IN" sz="2400" baseline="-25000" dirty="0"/>
              <a:t>2</a:t>
            </a:r>
            <a:r>
              <a:rPr lang="el-GR" sz="2400" dirty="0"/>
              <a:t>Σ</a:t>
            </a:r>
            <a:r>
              <a:rPr lang="en-IN" sz="2400" baseline="-25000" dirty="0"/>
              <a:t>22</a:t>
            </a:r>
            <a:r>
              <a:rPr lang="en-IN" sz="2400" dirty="0"/>
              <a:t>V</a:t>
            </a:r>
            <a:r>
              <a:rPr lang="en-IN" sz="2400" baseline="-25000" dirty="0"/>
              <a:t>2</a:t>
            </a:r>
            <a:r>
              <a:rPr lang="en-IN" sz="2400" baseline="30000" dirty="0"/>
              <a:t>T</a:t>
            </a:r>
            <a:r>
              <a:rPr lang="en-IN" sz="2400" dirty="0"/>
              <a:t> +</a:t>
            </a:r>
            <a:r>
              <a:rPr lang="en-IN" sz="2400" baseline="30000" dirty="0"/>
              <a:t> </a:t>
            </a:r>
            <a:r>
              <a:rPr lang="en-IN" sz="2400" dirty="0"/>
              <a:t>….. + </a:t>
            </a:r>
            <a:r>
              <a:rPr lang="en-IN" sz="2400" dirty="0" err="1"/>
              <a:t>U</a:t>
            </a:r>
            <a:r>
              <a:rPr lang="en-IN" sz="2400" baseline="-25000" dirty="0" err="1"/>
              <a:t>k</a:t>
            </a:r>
            <a:r>
              <a:rPr lang="el-GR" sz="2400" dirty="0"/>
              <a:t>Σ</a:t>
            </a:r>
            <a:r>
              <a:rPr lang="en-IN" sz="2400" baseline="-25000" dirty="0" err="1"/>
              <a:t>kk</a:t>
            </a:r>
            <a:r>
              <a:rPr lang="en-IN" sz="2400" dirty="0" err="1"/>
              <a:t>V</a:t>
            </a:r>
            <a:r>
              <a:rPr lang="en-IN" sz="2400" baseline="-25000" dirty="0" err="1"/>
              <a:t>k</a:t>
            </a:r>
            <a:r>
              <a:rPr lang="en-IN" sz="2400" baseline="30000" dirty="0" err="1"/>
              <a:t>T</a:t>
            </a:r>
            <a:endParaRPr lang="en-IN" sz="2400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D2C23A0-F6E2-4B6C-903D-E8E09E8DE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683504"/>
              </p:ext>
            </p:extLst>
          </p:nvPr>
        </p:nvGraphicFramePr>
        <p:xfrm>
          <a:off x="6095999" y="2221884"/>
          <a:ext cx="2461846" cy="1207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923">
                  <a:extLst>
                    <a:ext uri="{9D8B030D-6E8A-4147-A177-3AD203B41FA5}">
                      <a16:colId xmlns:a16="http://schemas.microsoft.com/office/drawing/2014/main" val="2886339632"/>
                    </a:ext>
                  </a:extLst>
                </a:gridCol>
                <a:gridCol w="1230923">
                  <a:extLst>
                    <a:ext uri="{9D8B030D-6E8A-4147-A177-3AD203B41FA5}">
                      <a16:colId xmlns:a16="http://schemas.microsoft.com/office/drawing/2014/main" val="2614544635"/>
                    </a:ext>
                  </a:extLst>
                </a:gridCol>
              </a:tblGrid>
              <a:tr h="402372">
                <a:tc>
                  <a:txBody>
                    <a:bodyPr/>
                    <a:lstStyle/>
                    <a:p>
                      <a:r>
                        <a:rPr lang="en-IN" sz="1200" dirty="0"/>
                        <a:t>Promo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Location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325543"/>
                  </a:ext>
                </a:extLst>
              </a:tr>
              <a:tr h="40237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06872"/>
                  </a:ext>
                </a:extLst>
              </a:tr>
              <a:tr h="402372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95760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0073C5CA-0093-412C-BC1C-041D7E49F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112531"/>
              </p:ext>
            </p:extLst>
          </p:nvPr>
        </p:nvGraphicFramePr>
        <p:xfrm>
          <a:off x="2063261" y="2221884"/>
          <a:ext cx="1230923" cy="120711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0923">
                  <a:extLst>
                    <a:ext uri="{9D8B030D-6E8A-4147-A177-3AD203B41FA5}">
                      <a16:colId xmlns:a16="http://schemas.microsoft.com/office/drawing/2014/main" val="2886339632"/>
                    </a:ext>
                  </a:extLst>
                </a:gridCol>
              </a:tblGrid>
              <a:tr h="402372">
                <a:tc>
                  <a:txBody>
                    <a:bodyPr/>
                    <a:lstStyle/>
                    <a:p>
                      <a:r>
                        <a:rPr lang="en-IN" sz="1200" dirty="0"/>
                        <a:t>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325543"/>
                  </a:ext>
                </a:extLst>
              </a:tr>
              <a:tr h="40237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06872"/>
                  </a:ext>
                </a:extLst>
              </a:tr>
              <a:tr h="402372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9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4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4D03E-7049-43EC-9600-35EC0728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>
                <a:solidFill>
                  <a:schemeClr val="tx1"/>
                </a:solidFill>
              </a:rPr>
              <a:t>svd   ≠  “just another matrix decomposition method”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8723FB-74F9-4C12-B9E5-8CF348ECD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8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92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9" y="1631852"/>
            <a:ext cx="1135262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Let’s imagine we have a matrix, then it can be shown that….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The first 2 don’t include U</a:t>
            </a:r>
          </a:p>
          <a:p>
            <a:r>
              <a:rPr lang="en-IN" sz="2400" dirty="0"/>
              <a:t>The last one doesn’t include V or D (same as </a:t>
            </a:r>
            <a:r>
              <a:rPr lang="el-GR" sz="2400" dirty="0"/>
              <a:t>Σ</a:t>
            </a:r>
            <a:r>
              <a:rPr lang="en-IN" sz="2400" dirty="0"/>
              <a:t>). </a:t>
            </a:r>
          </a:p>
          <a:p>
            <a:endParaRPr lang="en-IN" sz="2400" dirty="0"/>
          </a:p>
          <a:p>
            <a:r>
              <a:rPr lang="en-IN" sz="2400" dirty="0"/>
              <a:t>We use the 1</a:t>
            </a:r>
            <a:r>
              <a:rPr lang="en-IN" sz="2400" baseline="30000" dirty="0"/>
              <a:t>st</a:t>
            </a:r>
            <a:r>
              <a:rPr lang="en-IN" sz="2400" dirty="0"/>
              <a:t> and 2</a:t>
            </a:r>
            <a:r>
              <a:rPr lang="en-IN" sz="2400" baseline="30000" dirty="0"/>
              <a:t>nd</a:t>
            </a:r>
            <a:r>
              <a:rPr lang="en-IN" sz="2400" dirty="0"/>
              <a:t> for our linear regression estimates!</a:t>
            </a:r>
          </a:p>
          <a:p>
            <a:r>
              <a:rPr lang="en-IN" sz="2400" dirty="0"/>
              <a:t>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5C6B87-9739-4F0F-8B72-C903C9EF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6" y="2376774"/>
            <a:ext cx="4915926" cy="2329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FA9B4A-1525-4259-8D14-2B9E6A1C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082" y="5226148"/>
            <a:ext cx="31337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63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9" y="1631852"/>
            <a:ext cx="393448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SVD is already doing PCA as described before!</a:t>
            </a:r>
          </a:p>
          <a:p>
            <a:endParaRPr lang="en-IN" sz="2400" dirty="0"/>
          </a:p>
          <a:p>
            <a:r>
              <a:rPr lang="en-IN" sz="2400" dirty="0"/>
              <a:t>V captures the loading vectors</a:t>
            </a:r>
          </a:p>
          <a:p>
            <a:r>
              <a:rPr lang="en-IN" sz="2400" dirty="0"/>
              <a:t>U captures the score vectors (basically the value of the projections on V, as seen before)</a:t>
            </a:r>
          </a:p>
          <a:p>
            <a:endParaRPr lang="en-IN" sz="2400" dirty="0"/>
          </a:p>
          <a:p>
            <a:r>
              <a:rPr lang="en-IN" sz="2400" dirty="0"/>
              <a:t>Once the X matrix is scaled (unit length </a:t>
            </a:r>
            <a:r>
              <a:rPr lang="en-IN" sz="2400" dirty="0" err="1"/>
              <a:t>a.k.a</a:t>
            </a:r>
            <a:r>
              <a:rPr lang="en-IN" sz="2400" dirty="0"/>
              <a:t> ‘variance’)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DC921-5573-4BBF-AF0F-326F0D3B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86" y="1944914"/>
            <a:ext cx="7198490" cy="4519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55510F-DA1B-4A3A-BC31-FD4513AC2E7E}"/>
              </a:ext>
            </a:extLst>
          </p:cNvPr>
          <p:cNvSpPr txBox="1"/>
          <p:nvPr/>
        </p:nvSpPr>
        <p:spPr>
          <a:xfrm>
            <a:off x="362243" y="6261349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https://blog.umetrics.com/what-is-principal-component-analysis-pca-and-how-it-is-used</a:t>
            </a:r>
          </a:p>
        </p:txBody>
      </p:sp>
    </p:spTree>
    <p:extLst>
      <p:ext uri="{BB962C8B-B14F-4D97-AF65-F5344CB8AC3E}">
        <p14:creationId xmlns:p14="http://schemas.microsoft.com/office/powerpoint/2010/main" val="1306808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239150" y="1188720"/>
            <a:ext cx="519097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SVD is also doing data compression or dimensionality reduction!</a:t>
            </a:r>
          </a:p>
          <a:p>
            <a:endParaRPr lang="en-IN" sz="2400" dirty="0"/>
          </a:p>
          <a:p>
            <a:r>
              <a:rPr lang="en-IN" sz="2400" dirty="0"/>
              <a:t>Suppose X has rank 1000. This takes lot of memory.</a:t>
            </a:r>
          </a:p>
          <a:p>
            <a:endParaRPr lang="en-IN" sz="2400" dirty="0"/>
          </a:p>
          <a:p>
            <a:r>
              <a:rPr lang="en-IN" sz="2400" dirty="0"/>
              <a:t>Can we approx. X with lower rank, say 100 or 20?</a:t>
            </a:r>
          </a:p>
          <a:p>
            <a:endParaRPr lang="en-IN" sz="2400" dirty="0"/>
          </a:p>
          <a:p>
            <a:r>
              <a:rPr lang="en-IN" sz="2400" dirty="0"/>
              <a:t>Turns out, yes! Just take the 20 top singular values in </a:t>
            </a:r>
            <a:r>
              <a:rPr lang="el-GR" sz="2400" dirty="0"/>
              <a:t>Σ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Also, the sum of first 20 singular values/sum of all singular values ~ % information contained!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01A39-B031-4062-8D0E-B16A0ABD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05" y="297532"/>
            <a:ext cx="4462902" cy="65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27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9" y="1631852"/>
            <a:ext cx="113526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Imputation of missing values.</a:t>
            </a:r>
          </a:p>
          <a:p>
            <a:endParaRPr lang="en-IN" sz="2400" dirty="0"/>
          </a:p>
          <a:p>
            <a:r>
              <a:rPr lang="en-IN" sz="2400" dirty="0"/>
              <a:t>Suppose there are elements missing in X.</a:t>
            </a:r>
          </a:p>
          <a:p>
            <a:endParaRPr lang="en-IN" sz="2400" dirty="0"/>
          </a:p>
          <a:p>
            <a:pPr marL="457200" indent="-457200">
              <a:buAutoNum type="arabicParenR"/>
            </a:pPr>
            <a:r>
              <a:rPr lang="en-IN" sz="2400" dirty="0"/>
              <a:t>Fill the missing elements using the column mean</a:t>
            </a:r>
          </a:p>
          <a:p>
            <a:pPr marL="457200" indent="-457200">
              <a:buAutoNum type="arabicParenR"/>
            </a:pPr>
            <a:endParaRPr lang="en-IN" sz="2400" dirty="0"/>
          </a:p>
          <a:p>
            <a:pPr marL="457200" indent="-457200">
              <a:buAutoNum type="arabicParenR"/>
            </a:pPr>
            <a:r>
              <a:rPr lang="en-IN" sz="2400" dirty="0"/>
              <a:t>Then choose a rank (i.e. # of factors to describe data) and compute SVD</a:t>
            </a:r>
          </a:p>
          <a:p>
            <a:pPr marL="457200" indent="-457200">
              <a:buAutoNum type="arabicParenR"/>
            </a:pPr>
            <a:endParaRPr lang="en-IN" sz="2400" dirty="0"/>
          </a:p>
          <a:p>
            <a:pPr marL="457200" indent="-457200">
              <a:buAutoNum type="arabicParenR"/>
            </a:pPr>
            <a:r>
              <a:rPr lang="en-IN" sz="2400" dirty="0"/>
              <a:t>Replace missing elements with the singular values of same rank.</a:t>
            </a:r>
          </a:p>
          <a:p>
            <a:pPr marL="457200" indent="-457200">
              <a:buAutoNum type="arabicParenR"/>
            </a:pPr>
            <a:endParaRPr lang="en-IN" sz="2400" dirty="0"/>
          </a:p>
          <a:p>
            <a:r>
              <a:rPr lang="en-IN" sz="2400" dirty="0"/>
              <a:t>4) Repeat until your answer does not change!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70737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9" y="1631852"/>
            <a:ext cx="113526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SVD is also doing eigen decomposition.</a:t>
            </a:r>
          </a:p>
          <a:p>
            <a:endParaRPr lang="en-IN" sz="2400" dirty="0"/>
          </a:p>
          <a:p>
            <a:r>
              <a:rPr lang="en-IN" sz="2400" dirty="0"/>
              <a:t>Say A is a symmetric matrix </a:t>
            </a:r>
          </a:p>
          <a:p>
            <a:r>
              <a:rPr lang="en-IN" sz="2400" dirty="0"/>
              <a:t>Then A is..</a:t>
            </a:r>
          </a:p>
          <a:p>
            <a:endParaRPr lang="en-IN" sz="2400" dirty="0"/>
          </a:p>
          <a:p>
            <a:r>
              <a:rPr lang="en-IN" sz="2400" dirty="0"/>
              <a:t>A = X</a:t>
            </a:r>
            <a:r>
              <a:rPr lang="en-IN" sz="2400" baseline="30000" dirty="0"/>
              <a:t>T</a:t>
            </a:r>
            <a:r>
              <a:rPr lang="en-IN" sz="2400" dirty="0"/>
              <a:t>X for some X and we know…</a:t>
            </a:r>
          </a:p>
          <a:p>
            <a:endParaRPr lang="en-IN" sz="2400" dirty="0"/>
          </a:p>
          <a:p>
            <a:r>
              <a:rPr lang="el-GR" sz="2400" dirty="0"/>
              <a:t>Σ</a:t>
            </a:r>
            <a:r>
              <a:rPr lang="en-IN" sz="2400" dirty="0"/>
              <a:t> contains the eigen vectors of A</a:t>
            </a:r>
          </a:p>
          <a:p>
            <a:endParaRPr lang="en-IN" sz="2400" dirty="0"/>
          </a:p>
          <a:p>
            <a:r>
              <a:rPr lang="en-IN" sz="2400" dirty="0"/>
              <a:t>Singular values are nothing but the square root of eigen values</a:t>
            </a:r>
          </a:p>
          <a:p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C2E63-A609-4ED9-8E6C-07FB38BDC9B8}"/>
              </a:ext>
            </a:extLst>
          </p:cNvPr>
          <p:cNvSpPr txBox="1"/>
          <p:nvPr/>
        </p:nvSpPr>
        <p:spPr>
          <a:xfrm>
            <a:off x="362243" y="6261349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https://medium.com/sho-jp/linear-algebra-101-part-7-eigendecomposition-when-symmetric-4cd41d38269e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29D8B-F98C-42C5-B495-60A1637F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899" y="1595439"/>
            <a:ext cx="5546098" cy="2061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45E6E7-0ACF-4084-8D2A-B7167B95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12" y="3429000"/>
            <a:ext cx="3152774" cy="14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8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8" y="1631852"/>
            <a:ext cx="11029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 we need to check for multi-collinearity before running a model….</a:t>
            </a:r>
          </a:p>
          <a:p>
            <a:endParaRPr lang="en-IN" sz="2400" dirty="0"/>
          </a:p>
          <a:p>
            <a:r>
              <a:rPr lang="en-IN" sz="2400" dirty="0"/>
              <a:t>Check, the top most singular value and divide by singular value of another column</a:t>
            </a:r>
          </a:p>
          <a:p>
            <a:endParaRPr lang="en-IN" sz="2400" dirty="0"/>
          </a:p>
          <a:p>
            <a:r>
              <a:rPr lang="el-GR" sz="2400" dirty="0"/>
              <a:t>Σ </a:t>
            </a:r>
            <a:r>
              <a:rPr lang="en-IN" sz="2400" baseline="-25000" dirty="0"/>
              <a:t>11</a:t>
            </a:r>
            <a:r>
              <a:rPr lang="en-IN" sz="2400" dirty="0"/>
              <a:t>/</a:t>
            </a:r>
            <a:r>
              <a:rPr lang="el-GR" sz="2400" dirty="0"/>
              <a:t> Σ </a:t>
            </a:r>
            <a:r>
              <a:rPr lang="en-IN" sz="2400" baseline="-25000" dirty="0"/>
              <a:t>kk</a:t>
            </a:r>
            <a:r>
              <a:rPr lang="en-IN" sz="2400" dirty="0"/>
              <a:t> </a:t>
            </a:r>
            <a:r>
              <a:rPr lang="en-IN" sz="2400" dirty="0">
                <a:sym typeface="Wingdings" panose="05000000000000000000" pitchFamily="2" charset="2"/>
              </a:rPr>
              <a:t> if huge they are multi-collinear!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C2E63-A609-4ED9-8E6C-07FB38BDC9B8}"/>
              </a:ext>
            </a:extLst>
          </p:cNvPr>
          <p:cNvSpPr txBox="1"/>
          <p:nvPr/>
        </p:nvSpPr>
        <p:spPr>
          <a:xfrm>
            <a:off x="362243" y="6261349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https://towardsdatascience.com/ridge-regression-and-multicollinearity-d8a3e06efce8</a:t>
            </a:r>
          </a:p>
        </p:txBody>
      </p:sp>
    </p:spTree>
    <p:extLst>
      <p:ext uri="{BB962C8B-B14F-4D97-AF65-F5344CB8AC3E}">
        <p14:creationId xmlns:p14="http://schemas.microsoft.com/office/powerpoint/2010/main" val="155852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E7F6-D06B-405D-941C-41794859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0"/>
            <a:ext cx="11029616" cy="1188720"/>
          </a:xfrm>
        </p:spPr>
        <p:txBody>
          <a:bodyPr/>
          <a:lstStyle/>
          <a:p>
            <a:r>
              <a:rPr lang="en-IN" dirty="0"/>
              <a:t>why is this even useful? – part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4859A-5B6E-4C2E-A585-22DD2D198E69}"/>
              </a:ext>
            </a:extLst>
          </p:cNvPr>
          <p:cNvSpPr txBox="1"/>
          <p:nvPr/>
        </p:nvSpPr>
        <p:spPr>
          <a:xfrm>
            <a:off x="492368" y="1631852"/>
            <a:ext cx="11029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For any matrix, X if we look at non zero singular values = that gives the rank of the matrix.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4C2E63-A609-4ED9-8E6C-07FB38BDC9B8}"/>
              </a:ext>
            </a:extLst>
          </p:cNvPr>
          <p:cNvSpPr txBox="1"/>
          <p:nvPr/>
        </p:nvSpPr>
        <p:spPr>
          <a:xfrm>
            <a:off x="362243" y="6261349"/>
            <a:ext cx="609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i="1" dirty="0">
                <a:solidFill>
                  <a:schemeClr val="bg1">
                    <a:lumMod val="65000"/>
                  </a:schemeClr>
                </a:solidFill>
              </a:rPr>
              <a:t>https://towardsdatascience.com/ridge-regression-and-multicollinearity-d8a3e06efce8</a:t>
            </a:r>
          </a:p>
        </p:txBody>
      </p:sp>
    </p:spTree>
    <p:extLst>
      <p:ext uri="{BB962C8B-B14F-4D97-AF65-F5344CB8AC3E}">
        <p14:creationId xmlns:p14="http://schemas.microsoft.com/office/powerpoint/2010/main" val="376788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B9D1E-280C-48B0-8F01-2C16FE136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68" y="479197"/>
            <a:ext cx="6941004" cy="60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70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ORTHOGONALITY OF VECTORS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2" y="2278967"/>
            <a:ext cx="100302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Using T to denote transpose of a matrix, vectors X and Y are orthogonal if</a:t>
            </a:r>
          </a:p>
          <a:p>
            <a:endParaRPr lang="en-IN" sz="2400" dirty="0"/>
          </a:p>
          <a:p>
            <a:r>
              <a:rPr lang="en-IN" sz="2400" dirty="0"/>
              <a:t>X</a:t>
            </a:r>
            <a:r>
              <a:rPr lang="en-IN" sz="2400" baseline="30000" dirty="0"/>
              <a:t>T</a:t>
            </a:r>
            <a:r>
              <a:rPr lang="en-IN" sz="2400" dirty="0"/>
              <a:t>Y = 0</a:t>
            </a:r>
          </a:p>
          <a:p>
            <a:r>
              <a:rPr lang="en-IN" sz="2400" dirty="0"/>
              <a:t>…they are perpendicular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E2ED2-2F72-4252-87D5-4D4B39435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051" y="4147635"/>
            <a:ext cx="9304949" cy="257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5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ORTHOGONALITY OF MATRIX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2" y="2278968"/>
            <a:ext cx="101243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Using A to denote any square matrix such that its columns are mutually orthogonal with length 1. Also called the L2 norm </a:t>
            </a:r>
          </a:p>
          <a:p>
            <a:endParaRPr lang="en-IN" sz="2400" dirty="0"/>
          </a:p>
          <a:p>
            <a:r>
              <a:rPr lang="en-IN" sz="2400" dirty="0"/>
              <a:t>i.e. a column X is of length 1 when X</a:t>
            </a:r>
            <a:r>
              <a:rPr lang="en-IN" sz="2400" baseline="30000" dirty="0"/>
              <a:t>T</a:t>
            </a:r>
            <a:r>
              <a:rPr lang="en-IN" sz="2400" dirty="0"/>
              <a:t>X = 1</a:t>
            </a:r>
          </a:p>
          <a:p>
            <a:endParaRPr lang="en-IN" sz="2400" dirty="0"/>
          </a:p>
          <a:p>
            <a:r>
              <a:rPr lang="en-IN" sz="2400" dirty="0"/>
              <a:t>Then A is an orthogonal matrix and</a:t>
            </a:r>
          </a:p>
          <a:p>
            <a:r>
              <a:rPr lang="en-IN" sz="2400" dirty="0"/>
              <a:t>A</a:t>
            </a:r>
            <a:r>
              <a:rPr lang="en-IN" sz="2400" baseline="30000" dirty="0"/>
              <a:t>T</a:t>
            </a:r>
            <a:r>
              <a:rPr lang="en-IN" sz="2400" dirty="0"/>
              <a:t>A = I (the identity matrix)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DD5A8-F6D6-434F-94B7-57CA4E28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7" y="3967089"/>
            <a:ext cx="6533584" cy="27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7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invertible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2" y="2278968"/>
            <a:ext cx="101243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square matrix A is said to be invertible if the product of the matrix itself and its inverse is an identity matrix</a:t>
            </a:r>
          </a:p>
          <a:p>
            <a:endParaRPr lang="en-IN" sz="2400" dirty="0"/>
          </a:p>
          <a:p>
            <a:r>
              <a:rPr lang="en-IN" sz="2400" dirty="0"/>
              <a:t>A</a:t>
            </a:r>
            <a:r>
              <a:rPr lang="en-IN" sz="2400" baseline="30000" dirty="0"/>
              <a:t>T</a:t>
            </a:r>
            <a:r>
              <a:rPr lang="en-IN" sz="2400" dirty="0"/>
              <a:t>A = I</a:t>
            </a:r>
          </a:p>
          <a:p>
            <a:endParaRPr lang="en-IN" sz="2400" baseline="30000" dirty="0"/>
          </a:p>
          <a:p>
            <a:r>
              <a:rPr lang="en-IN" sz="2400" dirty="0"/>
              <a:t>Note: Not all matrices are invertible.</a:t>
            </a:r>
          </a:p>
          <a:p>
            <a:endParaRPr lang="en-IN" sz="2400" dirty="0"/>
          </a:p>
          <a:p>
            <a:endParaRPr lang="en-IN" sz="2400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55F17-0FCF-4837-98DB-BB805CFB3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2" y="3821313"/>
            <a:ext cx="6066653" cy="28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6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E896-E269-45C2-8D90-963ACC20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diagonalization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AF821-E769-42FF-8A9C-35DEBC74B05E}"/>
              </a:ext>
            </a:extLst>
          </p:cNvPr>
          <p:cNvSpPr txBox="1"/>
          <p:nvPr/>
        </p:nvSpPr>
        <p:spPr>
          <a:xfrm>
            <a:off x="581192" y="2278968"/>
            <a:ext cx="1012432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matrix A is said to be diagonalizable if we can rewrite it (decompose it) as a product…</a:t>
            </a:r>
          </a:p>
          <a:p>
            <a:endParaRPr lang="en-IN" sz="2400" dirty="0"/>
          </a:p>
          <a:p>
            <a:r>
              <a:rPr lang="en-IN" sz="2400" dirty="0"/>
              <a:t>A = PDP</a:t>
            </a:r>
            <a:r>
              <a:rPr lang="en-IN" sz="2400" baseline="30000" dirty="0"/>
              <a:t>-1</a:t>
            </a:r>
          </a:p>
          <a:p>
            <a:endParaRPr lang="en-IN" sz="2400" baseline="30000" dirty="0"/>
          </a:p>
          <a:p>
            <a:r>
              <a:rPr lang="en-IN" sz="2400" dirty="0"/>
              <a:t>where P is an invertible matrix (i.e. P-1 exists, and D is a diagonal matrix, where all the diagonal elements are non zero, and off-diagonal are zero.</a:t>
            </a:r>
          </a:p>
          <a:p>
            <a:endParaRPr lang="en-IN" sz="2400" dirty="0"/>
          </a:p>
          <a:p>
            <a:r>
              <a:rPr lang="en-IN" sz="2400" dirty="0">
                <a:solidFill>
                  <a:srgbClr val="222222"/>
                </a:solidFill>
              </a:rPr>
              <a:t>T</a:t>
            </a:r>
            <a:r>
              <a:rPr lang="en-IN" sz="2400" i="0" dirty="0">
                <a:solidFill>
                  <a:srgbClr val="222222"/>
                </a:solidFill>
                <a:effectLst/>
              </a:rPr>
              <a:t>his definition really </a:t>
            </a:r>
            <a:r>
              <a:rPr lang="en-IN" sz="2400" b="1" i="0" u="sng" dirty="0">
                <a:solidFill>
                  <a:srgbClr val="222222"/>
                </a:solidFill>
                <a:effectLst/>
              </a:rPr>
              <a:t>only makes sense for square matrices</a:t>
            </a:r>
            <a:r>
              <a:rPr lang="en-IN" sz="2400" i="0" dirty="0">
                <a:solidFill>
                  <a:srgbClr val="222222"/>
                </a:solidFill>
                <a:effectLst/>
              </a:rPr>
              <a:t>. A matrix that isn’t square is not diagonalizable,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613026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2710</Words>
  <Application>Microsoft Office PowerPoint</Application>
  <PresentationFormat>Widescreen</PresentationFormat>
  <Paragraphs>367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Narrow</vt:lpstr>
      <vt:lpstr>Calibri</vt:lpstr>
      <vt:lpstr>Corbel</vt:lpstr>
      <vt:lpstr>Franklin Gothic Book</vt:lpstr>
      <vt:lpstr>Franklin Gothic Demi</vt:lpstr>
      <vt:lpstr>Gill Sans MT</vt:lpstr>
      <vt:lpstr>Wingdings 2</vt:lpstr>
      <vt:lpstr>DividendVTI</vt:lpstr>
      <vt:lpstr>introduction to   singular  value decomposition</vt:lpstr>
      <vt:lpstr>based on the articles, papers, books of:</vt:lpstr>
      <vt:lpstr>what I will assume about you</vt:lpstr>
      <vt:lpstr>svd   ≠  “just another matrix decomposition method” </vt:lpstr>
      <vt:lpstr>definition </vt:lpstr>
      <vt:lpstr>ORTHOGONALITY OF VECTORS </vt:lpstr>
      <vt:lpstr>ORTHOGONALITY OF MATRIX </vt:lpstr>
      <vt:lpstr>invertible matrix</vt:lpstr>
      <vt:lpstr>diagonalization</vt:lpstr>
      <vt:lpstr>diagonalization</vt:lpstr>
      <vt:lpstr>eigen values and eigen vectors</vt:lpstr>
      <vt:lpstr>eigen values and eigen vectors</vt:lpstr>
      <vt:lpstr>eigen values and eigen vectors</vt:lpstr>
      <vt:lpstr>eigen values and eigen vectors</vt:lpstr>
      <vt:lpstr>eigen values and eigen vectors</vt:lpstr>
      <vt:lpstr>eigen values and eigen vectors</vt:lpstr>
      <vt:lpstr>diagonalization</vt:lpstr>
      <vt:lpstr>we will not go into details of eigen value and vector calculation </vt:lpstr>
      <vt:lpstr>singular value decomposition</vt:lpstr>
      <vt:lpstr>SYMMETRIC MATRIX PROPERTY</vt:lpstr>
      <vt:lpstr>PROOF CONTD.</vt:lpstr>
      <vt:lpstr>SINGULAR VALUE DECOMPOSITION</vt:lpstr>
      <vt:lpstr>SINGULAR VALUE DECOMPOSITION</vt:lpstr>
      <vt:lpstr>SINGULAR VALUE DECOMPOSITION</vt:lpstr>
      <vt:lpstr>SINGULAR VALUE DECOMPOSITION</vt:lpstr>
      <vt:lpstr>alternatively, you can think in these terms</vt:lpstr>
      <vt:lpstr>alternatively, you can think in these terms</vt:lpstr>
      <vt:lpstr>alternatively, you can think in these terms</vt:lpstr>
      <vt:lpstr>alternatively, you can think in these terms</vt:lpstr>
      <vt:lpstr>PowerPoint Presentation</vt:lpstr>
      <vt:lpstr>INTUITION OF SVD:</vt:lpstr>
      <vt:lpstr>cool mathematical fact</vt:lpstr>
      <vt:lpstr>essence of svd</vt:lpstr>
      <vt:lpstr>INTUITION OF SVD: THINK OF ROTATION</vt:lpstr>
      <vt:lpstr>ROTATION MATRIX</vt:lpstr>
      <vt:lpstr>ROTATION MATRIX</vt:lpstr>
      <vt:lpstr>geometrically*</vt:lpstr>
      <vt:lpstr>PowerPoint Presentation</vt:lpstr>
      <vt:lpstr>why is this even useful? – part 1</vt:lpstr>
      <vt:lpstr>why is this even useful? – part 1</vt:lpstr>
      <vt:lpstr>why is this even useful? – part 2</vt:lpstr>
      <vt:lpstr>why is this even useful? – part 3</vt:lpstr>
      <vt:lpstr>why is this even useful? – part 4</vt:lpstr>
      <vt:lpstr>why is this even useful? – part 5</vt:lpstr>
      <vt:lpstr>why is this even useful? – part 6</vt:lpstr>
      <vt:lpstr>why is this even useful? – part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singular  value decomposition</dc:title>
  <dc:creator>ANINDO CHAKRABORTY</dc:creator>
  <cp:lastModifiedBy>ANINDO CHAKRABORTY</cp:lastModifiedBy>
  <cp:revision>82</cp:revision>
  <dcterms:created xsi:type="dcterms:W3CDTF">2020-09-26T14:33:35Z</dcterms:created>
  <dcterms:modified xsi:type="dcterms:W3CDTF">2020-09-26T20:17:31Z</dcterms:modified>
</cp:coreProperties>
</file>